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67" r:id="rId4"/>
    <p:sldId id="264" r:id="rId5"/>
    <p:sldId id="260" r:id="rId6"/>
    <p:sldId id="265" r:id="rId7"/>
    <p:sldId id="269" r:id="rId8"/>
    <p:sldId id="270" r:id="rId9"/>
    <p:sldId id="266" r:id="rId10"/>
    <p:sldId id="268" r:id="rId11"/>
    <p:sldId id="258" r:id="rId12"/>
    <p:sldId id="271" r:id="rId13"/>
    <p:sldId id="272" r:id="rId14"/>
    <p:sldId id="273" r:id="rId15"/>
    <p:sldId id="274" r:id="rId16"/>
    <p:sldId id="261" r:id="rId17"/>
    <p:sldId id="275" r:id="rId18"/>
    <p:sldId id="276" r:id="rId19"/>
    <p:sldId id="277" r:id="rId20"/>
    <p:sldId id="278" r:id="rId21"/>
    <p:sldId id="279" r:id="rId22"/>
    <p:sldId id="25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62" r:id="rId33"/>
    <p:sldId id="263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00"/>
    <a:srgbClr val="008000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3495" autoAdjust="0"/>
  </p:normalViewPr>
  <p:slideViewPr>
    <p:cSldViewPr snapToGrid="0">
      <p:cViewPr varScale="1">
        <p:scale>
          <a:sx n="75" d="100"/>
          <a:sy n="75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D549D-13D9-4662-B8EE-3A5DB67F5302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3ECAF-4C12-40A5-AAFC-0ADB86B5E5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07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3ECAF-4C12-40A5-AAFC-0ADB86B5E5D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38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3ECAF-4C12-40A5-AAFC-0ADB86B5E5D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93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3ECAF-4C12-40A5-AAFC-0ADB86B5E5D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44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3ECAF-4C12-40A5-AAFC-0ADB86B5E5D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11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3ECAF-4C12-40A5-AAFC-0ADB86B5E5D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97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43ECAF-4C12-40A5-AAFC-0ADB86B5E5D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72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42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03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429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195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642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349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723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65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859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63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29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21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33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02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645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04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6EF4A-1D6D-46C3-9C79-1BDACB926CC8}" type="datetimeFigureOut">
              <a:rPr lang="zh-TW" altLang="en-US" smtClean="0"/>
              <a:t>2022/5/16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CE8E648-1C8A-4AAF-8938-57EE42A5CE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44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econtech.com/2020/03/27/python_matplotlib_chinese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0494C-235C-4815-B227-D49793EDE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資訊工程 職涯領域分析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E30B2-33D3-4B48-9046-83DAE8CA0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侯佳典</a:t>
            </a:r>
          </a:p>
        </p:txBody>
      </p:sp>
    </p:spTree>
    <p:extLst>
      <p:ext uri="{BB962C8B-B14F-4D97-AF65-F5344CB8AC3E}">
        <p14:creationId xmlns:p14="http://schemas.microsoft.com/office/powerpoint/2010/main" val="147212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17CA8C9-D591-4075-A456-2EE658628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35" y="327546"/>
            <a:ext cx="8974800" cy="6282362"/>
          </a:xfrm>
          <a:ln>
            <a:solidFill>
              <a:schemeClr val="tx1"/>
            </a:solidFill>
          </a:ln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5F194B4-8B81-46E0-A547-0282F6EBABF5}"/>
              </a:ext>
            </a:extLst>
          </p:cNvPr>
          <p:cNvSpPr txBox="1">
            <a:spLocks/>
          </p:cNvSpPr>
          <p:nvPr/>
        </p:nvSpPr>
        <p:spPr>
          <a:xfrm>
            <a:off x="568732" y="494221"/>
            <a:ext cx="52813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工作經歷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6560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DFB2B2E-AD27-43D4-91B4-0F917E572569}"/>
              </a:ext>
            </a:extLst>
          </p:cNvPr>
          <p:cNvSpPr txBox="1">
            <a:spLocks/>
          </p:cNvSpPr>
          <p:nvPr/>
        </p:nvSpPr>
        <p:spPr>
          <a:xfrm>
            <a:off x="294751" y="474125"/>
            <a:ext cx="52813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800" b="1" dirty="0"/>
              <a:t>平均薪資排名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2A18AC1-80A6-474D-A221-45518189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12" y="287211"/>
            <a:ext cx="8976537" cy="62835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386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DA32232-BBDB-4CC6-981B-505900A774DD}"/>
              </a:ext>
            </a:extLst>
          </p:cNvPr>
          <p:cNvSpPr txBox="1">
            <a:spLocks/>
          </p:cNvSpPr>
          <p:nvPr/>
        </p:nvSpPr>
        <p:spPr>
          <a:xfrm>
            <a:off x="184220" y="484174"/>
            <a:ext cx="52813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800" b="1" dirty="0"/>
              <a:t>中位數薪資排名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030334-9544-4FEF-A729-B0E1E5A9B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49" y="287211"/>
            <a:ext cx="8978400" cy="6284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70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8168B-F23E-499B-9F75-4C42C547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</a:t>
            </a:r>
            <a:r>
              <a:rPr lang="en-US" altLang="zh-TW" dirty="0"/>
              <a:t>HTML</a:t>
            </a:r>
            <a:r>
              <a:rPr lang="zh-TW" altLang="en-US" dirty="0"/>
              <a:t>架構簡介 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30B9CA-CC5A-4F81-86CD-013DB48BD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8" b="5494"/>
          <a:stretch/>
        </p:blipFill>
        <p:spPr>
          <a:xfrm>
            <a:off x="596947" y="1412722"/>
            <a:ext cx="11146970" cy="5179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AF27CAC-C8CF-435F-8693-CA4731ED39EC}"/>
              </a:ext>
            </a:extLst>
          </p:cNvPr>
          <p:cNvSpPr/>
          <p:nvPr/>
        </p:nvSpPr>
        <p:spPr>
          <a:xfrm>
            <a:off x="596947" y="2964264"/>
            <a:ext cx="5803853" cy="3627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27BC47-FE55-40F3-A078-08F29661BD40}"/>
              </a:ext>
            </a:extLst>
          </p:cNvPr>
          <p:cNvSpPr txBox="1"/>
          <p:nvPr/>
        </p:nvSpPr>
        <p:spPr>
          <a:xfrm>
            <a:off x="2713055" y="2594932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&lt;div id = “</a:t>
            </a:r>
            <a:r>
              <a:rPr lang="en-US" altLang="zh-TW" b="1" dirty="0" err="1">
                <a:solidFill>
                  <a:srgbClr val="FF0000"/>
                </a:solidFill>
              </a:rPr>
              <a:t>js</a:t>
            </a:r>
            <a:r>
              <a:rPr lang="en-US" altLang="zh-TW" b="1" dirty="0">
                <a:solidFill>
                  <a:srgbClr val="FF0000"/>
                </a:solidFill>
              </a:rPr>
              <a:t>-job-content”&gt;&lt;/div&gt;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FE34C67-8D0D-42F1-B490-969987DCEE0D}"/>
              </a:ext>
            </a:extLst>
          </p:cNvPr>
          <p:cNvSpPr/>
          <p:nvPr/>
        </p:nvSpPr>
        <p:spPr>
          <a:xfrm>
            <a:off x="677334" y="3034603"/>
            <a:ext cx="5643079" cy="148120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51A5E2-E782-479E-BB46-14D35C562008}"/>
              </a:ext>
            </a:extLst>
          </p:cNvPr>
          <p:cNvSpPr/>
          <p:nvPr/>
        </p:nvSpPr>
        <p:spPr>
          <a:xfrm>
            <a:off x="677334" y="4586146"/>
            <a:ext cx="5643079" cy="12720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5DD600-3C87-4EE1-90BA-9F363844725C}"/>
              </a:ext>
            </a:extLst>
          </p:cNvPr>
          <p:cNvSpPr/>
          <p:nvPr/>
        </p:nvSpPr>
        <p:spPr>
          <a:xfrm>
            <a:off x="6943411" y="3356149"/>
            <a:ext cx="3878664" cy="622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59DF9C-3267-4A22-995D-7D49175D77D9}"/>
              </a:ext>
            </a:extLst>
          </p:cNvPr>
          <p:cNvSpPr/>
          <p:nvPr/>
        </p:nvSpPr>
        <p:spPr>
          <a:xfrm>
            <a:off x="6943412" y="2654300"/>
            <a:ext cx="3878664" cy="65709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94CA5A-7F38-4A55-8EDA-01F4C6297D85}"/>
              </a:ext>
            </a:extLst>
          </p:cNvPr>
          <p:cNvSpPr/>
          <p:nvPr/>
        </p:nvSpPr>
        <p:spPr>
          <a:xfrm>
            <a:off x="6863025" y="2514599"/>
            <a:ext cx="4033575" cy="2413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0519D6-E135-479C-9FE9-3D1CB38DA3CD}"/>
              </a:ext>
            </a:extLst>
          </p:cNvPr>
          <p:cNvSpPr txBox="1"/>
          <p:nvPr/>
        </p:nvSpPr>
        <p:spPr>
          <a:xfrm>
            <a:off x="4183525" y="2987933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&lt;article&gt;&lt;/article&gt;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7D104D-4290-4761-9E08-782617A2567A}"/>
              </a:ext>
            </a:extLst>
          </p:cNvPr>
          <p:cNvSpPr txBox="1"/>
          <p:nvPr/>
        </p:nvSpPr>
        <p:spPr>
          <a:xfrm>
            <a:off x="4183525" y="4513249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&lt;article&gt;&lt;/article&gt;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4C131F-981D-4499-BC7C-DF397625E2AE}"/>
              </a:ext>
            </a:extLst>
          </p:cNvPr>
          <p:cNvSpPr txBox="1"/>
          <p:nvPr/>
        </p:nvSpPr>
        <p:spPr>
          <a:xfrm>
            <a:off x="4203399" y="5853899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&lt;article&gt;&lt;/article&gt;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11959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E4348D-AFDF-49B9-B0A4-CBF0CAAC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</a:t>
            </a:r>
            <a:r>
              <a:rPr lang="en-US" altLang="zh-TW" dirty="0"/>
              <a:t>HTML</a:t>
            </a:r>
            <a:r>
              <a:rPr lang="zh-TW" altLang="en-US" dirty="0"/>
              <a:t>架構簡介 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593178-0E48-400D-85A8-1CE248A80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8" b="28148"/>
          <a:stretch/>
        </p:blipFill>
        <p:spPr>
          <a:xfrm>
            <a:off x="426720" y="2739709"/>
            <a:ext cx="11509319" cy="38807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2B32C-9277-4B87-822D-0A7DEA478C51}"/>
              </a:ext>
            </a:extLst>
          </p:cNvPr>
          <p:cNvSpPr/>
          <p:nvPr/>
        </p:nvSpPr>
        <p:spPr>
          <a:xfrm>
            <a:off x="426720" y="4384040"/>
            <a:ext cx="5958840" cy="143154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C838B0-2DF2-4505-97B9-8CE77D2C6073}"/>
              </a:ext>
            </a:extLst>
          </p:cNvPr>
          <p:cNvSpPr/>
          <p:nvPr/>
        </p:nvSpPr>
        <p:spPr>
          <a:xfrm>
            <a:off x="6583680" y="3327400"/>
            <a:ext cx="4480560" cy="19253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81D8C6-CDD9-4CA3-8C28-6999E78CDBE5}"/>
              </a:ext>
            </a:extLst>
          </p:cNvPr>
          <p:cNvSpPr/>
          <p:nvPr/>
        </p:nvSpPr>
        <p:spPr>
          <a:xfrm>
            <a:off x="815340" y="4384040"/>
            <a:ext cx="4104132" cy="138887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E1A026-173E-4CD5-8FFA-949A7A2A557C}"/>
              </a:ext>
            </a:extLst>
          </p:cNvPr>
          <p:cNvSpPr/>
          <p:nvPr/>
        </p:nvSpPr>
        <p:spPr>
          <a:xfrm>
            <a:off x="7109460" y="4092448"/>
            <a:ext cx="3627120" cy="65481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43303BE-24DF-4FF7-9029-8D650C520147}"/>
              </a:ext>
            </a:extLst>
          </p:cNvPr>
          <p:cNvSpPr txBox="1"/>
          <p:nvPr/>
        </p:nvSpPr>
        <p:spPr>
          <a:xfrm>
            <a:off x="6894823" y="4054348"/>
            <a:ext cx="239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</a:t>
            </a:r>
          </a:p>
          <a:p>
            <a:r>
              <a:rPr lang="en-US" altLang="zh-TW" sz="800" dirty="0">
                <a:solidFill>
                  <a:schemeClr val="bg1"/>
                </a:solidFill>
              </a:rPr>
              <a:t>2</a:t>
            </a:r>
          </a:p>
          <a:p>
            <a:r>
              <a:rPr lang="en-US" altLang="zh-TW" sz="800" dirty="0">
                <a:solidFill>
                  <a:schemeClr val="bg1"/>
                </a:solidFill>
              </a:rPr>
              <a:t>3</a:t>
            </a:r>
          </a:p>
          <a:p>
            <a:r>
              <a:rPr lang="en-US" altLang="zh-TW" sz="800" dirty="0">
                <a:solidFill>
                  <a:schemeClr val="bg1"/>
                </a:solidFill>
              </a:rPr>
              <a:t>4</a:t>
            </a:r>
          </a:p>
          <a:p>
            <a:r>
              <a:rPr lang="en-US" altLang="zh-TW" sz="800" dirty="0">
                <a:solidFill>
                  <a:schemeClr val="bg1"/>
                </a:solidFill>
              </a:rPr>
              <a:t>5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A0DFCC-8186-4C58-8893-3A746655031D}"/>
              </a:ext>
            </a:extLst>
          </p:cNvPr>
          <p:cNvSpPr txBox="1"/>
          <p:nvPr/>
        </p:nvSpPr>
        <p:spPr>
          <a:xfrm>
            <a:off x="487680" y="4338256"/>
            <a:ext cx="306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  <a:p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TW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箭號: 彎曲 20">
            <a:extLst>
              <a:ext uri="{FF2B5EF4-FFF2-40B4-BE49-F238E27FC236}">
                <a16:creationId xmlns:a16="http://schemas.microsoft.com/office/drawing/2014/main" id="{7F9C927F-97EF-43F4-9AF3-D74E7629091E}"/>
              </a:ext>
            </a:extLst>
          </p:cNvPr>
          <p:cNvSpPr/>
          <p:nvPr/>
        </p:nvSpPr>
        <p:spPr>
          <a:xfrm flipV="1">
            <a:off x="6823710" y="3878098"/>
            <a:ext cx="182880" cy="1090141"/>
          </a:xfrm>
          <a:prstGeom prst="bentArrow">
            <a:avLst>
              <a:gd name="adj1" fmla="val 22197"/>
              <a:gd name="adj2" fmla="val 25521"/>
              <a:gd name="adj3" fmla="val 25000"/>
              <a:gd name="adj4" fmla="val 75000"/>
            </a:avLst>
          </a:prstGeom>
          <a:ln w="63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箭號: 彎曲 19">
            <a:extLst>
              <a:ext uri="{FF2B5EF4-FFF2-40B4-BE49-F238E27FC236}">
                <a16:creationId xmlns:a16="http://schemas.microsoft.com/office/drawing/2014/main" id="{F2ECA971-8B4F-4083-B8B8-C5CA847204BA}"/>
              </a:ext>
            </a:extLst>
          </p:cNvPr>
          <p:cNvSpPr/>
          <p:nvPr/>
        </p:nvSpPr>
        <p:spPr>
          <a:xfrm flipV="1">
            <a:off x="6823710" y="3382800"/>
            <a:ext cx="182880" cy="671547"/>
          </a:xfrm>
          <a:prstGeom prst="bentArrow">
            <a:avLst>
              <a:gd name="adj1" fmla="val 22197"/>
              <a:gd name="adj2" fmla="val 25521"/>
              <a:gd name="adj3" fmla="val 25000"/>
              <a:gd name="adj4" fmla="val 75000"/>
            </a:avLst>
          </a:prstGeom>
          <a:ln w="63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左大括弧 21">
            <a:extLst>
              <a:ext uri="{FF2B5EF4-FFF2-40B4-BE49-F238E27FC236}">
                <a16:creationId xmlns:a16="http://schemas.microsoft.com/office/drawing/2014/main" id="{CDE346BF-07A3-4232-9E99-286FBFC431BD}"/>
              </a:ext>
            </a:extLst>
          </p:cNvPr>
          <p:cNvSpPr/>
          <p:nvPr/>
        </p:nvSpPr>
        <p:spPr>
          <a:xfrm rot="5400000">
            <a:off x="2525776" y="1896364"/>
            <a:ext cx="355600" cy="4431792"/>
          </a:xfrm>
          <a:prstGeom prst="leftBrace">
            <a:avLst>
              <a:gd name="adj1" fmla="val 216904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5847D498-20F1-4A04-A42E-76AB2023BD58}"/>
              </a:ext>
            </a:extLst>
          </p:cNvPr>
          <p:cNvSpPr/>
          <p:nvPr/>
        </p:nvSpPr>
        <p:spPr>
          <a:xfrm rot="5400000">
            <a:off x="5465064" y="3476244"/>
            <a:ext cx="355600" cy="1272032"/>
          </a:xfrm>
          <a:prstGeom prst="leftBrace">
            <a:avLst>
              <a:gd name="adj1" fmla="val 216904"/>
              <a:gd name="adj2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B660F835-BEA8-49EA-99B3-89B0F8478F80}"/>
              </a:ext>
            </a:extLst>
          </p:cNvPr>
          <p:cNvSpPr/>
          <p:nvPr/>
        </p:nvSpPr>
        <p:spPr>
          <a:xfrm>
            <a:off x="2576576" y="2519679"/>
            <a:ext cx="254000" cy="13208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</a:t>
            </a:r>
          </a:p>
        </p:txBody>
      </p:sp>
      <p:sp>
        <p:nvSpPr>
          <p:cNvPr id="25" name="箭號: 向上 24">
            <a:extLst>
              <a:ext uri="{FF2B5EF4-FFF2-40B4-BE49-F238E27FC236}">
                <a16:creationId xmlns:a16="http://schemas.microsoft.com/office/drawing/2014/main" id="{39992E65-8F56-4857-AFED-519F19E659E5}"/>
              </a:ext>
            </a:extLst>
          </p:cNvPr>
          <p:cNvSpPr/>
          <p:nvPr/>
        </p:nvSpPr>
        <p:spPr>
          <a:xfrm>
            <a:off x="5497576" y="2519679"/>
            <a:ext cx="254000" cy="13208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43E0AD4-9002-458F-BDB8-79C3614A95E3}"/>
              </a:ext>
            </a:extLst>
          </p:cNvPr>
          <p:cNvSpPr txBox="1"/>
          <p:nvPr/>
        </p:nvSpPr>
        <p:spPr>
          <a:xfrm>
            <a:off x="101600" y="2085082"/>
            <a:ext cx="4095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&lt;div class=“b-</a:t>
            </a:r>
            <a:r>
              <a:rPr lang="en-US" altLang="zh-TW" sz="2000" dirty="0" err="1"/>
              <a:t>block__left</a:t>
            </a:r>
            <a:r>
              <a:rPr lang="en-US" altLang="zh-TW" sz="2000" dirty="0"/>
              <a:t>”&gt;&lt;/div&gt;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5949689-A018-41DC-9E14-EDF79D25C120}"/>
              </a:ext>
            </a:extLst>
          </p:cNvPr>
          <p:cNvSpPr txBox="1"/>
          <p:nvPr/>
        </p:nvSpPr>
        <p:spPr>
          <a:xfrm>
            <a:off x="4469960" y="2068133"/>
            <a:ext cx="422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&lt;div class=“b-</a:t>
            </a:r>
            <a:r>
              <a:rPr lang="en-US" altLang="zh-TW" sz="2000" dirty="0" err="1"/>
              <a:t>block__right</a:t>
            </a:r>
            <a:r>
              <a:rPr lang="en-US" altLang="zh-TW" sz="2000" dirty="0"/>
              <a:t>”&gt;&lt;/div&gt;</a:t>
            </a:r>
          </a:p>
        </p:txBody>
      </p:sp>
    </p:spTree>
    <p:extLst>
      <p:ext uri="{BB962C8B-B14F-4D97-AF65-F5344CB8AC3E}">
        <p14:creationId xmlns:p14="http://schemas.microsoft.com/office/powerpoint/2010/main" val="282080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54A854CA-9A5D-478A-AFE4-673444A95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7" b="8889"/>
          <a:stretch/>
        </p:blipFill>
        <p:spPr>
          <a:xfrm>
            <a:off x="127000" y="1524285"/>
            <a:ext cx="11938000" cy="5083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AA9E87C-BF8D-462F-BDDC-5CB67BC8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</a:t>
            </a:r>
            <a:r>
              <a:rPr lang="en-US" altLang="zh-TW" dirty="0"/>
              <a:t>HTML</a:t>
            </a:r>
            <a:r>
              <a:rPr lang="zh-TW" altLang="en-US" dirty="0"/>
              <a:t>架構簡介 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68BA8D-4B4B-4BC2-9221-74129B2DC51F}"/>
              </a:ext>
            </a:extLst>
          </p:cNvPr>
          <p:cNvSpPr/>
          <p:nvPr/>
        </p:nvSpPr>
        <p:spPr>
          <a:xfrm>
            <a:off x="533400" y="2979928"/>
            <a:ext cx="906780" cy="230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6812B5-A719-4042-80E3-273D18D6D1A9}"/>
              </a:ext>
            </a:extLst>
          </p:cNvPr>
          <p:cNvSpPr/>
          <p:nvPr/>
        </p:nvSpPr>
        <p:spPr>
          <a:xfrm>
            <a:off x="533400" y="3215639"/>
            <a:ext cx="1209040" cy="230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2B4168-55CE-454D-BD42-E79EB2956151}"/>
              </a:ext>
            </a:extLst>
          </p:cNvPr>
          <p:cNvSpPr/>
          <p:nvPr/>
        </p:nvSpPr>
        <p:spPr>
          <a:xfrm>
            <a:off x="1344699" y="3476785"/>
            <a:ext cx="465051" cy="191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BA980-1767-4E9C-808D-8C59DA39A854}"/>
              </a:ext>
            </a:extLst>
          </p:cNvPr>
          <p:cNvSpPr/>
          <p:nvPr/>
        </p:nvSpPr>
        <p:spPr>
          <a:xfrm>
            <a:off x="1870289" y="3476785"/>
            <a:ext cx="296332" cy="191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4F440E-0295-4992-BC20-462AEECF6655}"/>
              </a:ext>
            </a:extLst>
          </p:cNvPr>
          <p:cNvSpPr/>
          <p:nvPr/>
        </p:nvSpPr>
        <p:spPr>
          <a:xfrm>
            <a:off x="568002" y="3676017"/>
            <a:ext cx="4224978" cy="518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8FBE44-DF5A-475E-BA75-BA3A416FF638}"/>
              </a:ext>
            </a:extLst>
          </p:cNvPr>
          <p:cNvSpPr/>
          <p:nvPr/>
        </p:nvSpPr>
        <p:spPr>
          <a:xfrm>
            <a:off x="568002" y="4200718"/>
            <a:ext cx="1166818" cy="230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6FC3D98-0B1E-446A-A7DA-AA37EEFBBCE9}"/>
              </a:ext>
            </a:extLst>
          </p:cNvPr>
          <p:cNvSpPr txBox="1"/>
          <p:nvPr/>
        </p:nvSpPr>
        <p:spPr>
          <a:xfrm>
            <a:off x="6883624" y="2632443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DE8E207-F08E-4C20-AE67-9A3F42FFF86A}"/>
              </a:ext>
            </a:extLst>
          </p:cNvPr>
          <p:cNvSpPr txBox="1"/>
          <p:nvPr/>
        </p:nvSpPr>
        <p:spPr>
          <a:xfrm>
            <a:off x="6888624" y="2764484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B3C5FE5-9B77-4DB3-AAA0-4B27180CEB0B}"/>
              </a:ext>
            </a:extLst>
          </p:cNvPr>
          <p:cNvSpPr txBox="1"/>
          <p:nvPr/>
        </p:nvSpPr>
        <p:spPr>
          <a:xfrm>
            <a:off x="6891276" y="2918841"/>
            <a:ext cx="239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096B9C-8586-47A4-B63E-07FD50469632}"/>
              </a:ext>
            </a:extLst>
          </p:cNvPr>
          <p:cNvSpPr txBox="1"/>
          <p:nvPr/>
        </p:nvSpPr>
        <p:spPr>
          <a:xfrm>
            <a:off x="6883624" y="4001034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168D75D-436C-4A76-972E-7E3E7B66705C}"/>
              </a:ext>
            </a:extLst>
          </p:cNvPr>
          <p:cNvSpPr txBox="1"/>
          <p:nvPr/>
        </p:nvSpPr>
        <p:spPr>
          <a:xfrm>
            <a:off x="6883624" y="5592993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341A738-75BD-4C02-9032-B934E9B93D71}"/>
              </a:ext>
            </a:extLst>
          </p:cNvPr>
          <p:cNvSpPr/>
          <p:nvPr/>
        </p:nvSpPr>
        <p:spPr>
          <a:xfrm>
            <a:off x="7974330" y="2042160"/>
            <a:ext cx="1306830" cy="1184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15B04B-4FDC-49EC-A60F-3DE3AF2B412F}"/>
              </a:ext>
            </a:extLst>
          </p:cNvPr>
          <p:cNvSpPr/>
          <p:nvPr/>
        </p:nvSpPr>
        <p:spPr>
          <a:xfrm>
            <a:off x="7719059" y="2176780"/>
            <a:ext cx="1830705" cy="11842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AA2204-E8AD-4BA7-8D65-B8F33F563133}"/>
              </a:ext>
            </a:extLst>
          </p:cNvPr>
          <p:cNvSpPr/>
          <p:nvPr/>
        </p:nvSpPr>
        <p:spPr>
          <a:xfrm>
            <a:off x="7283449" y="3357881"/>
            <a:ext cx="928371" cy="1379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F19A74-4200-4FE7-8838-88357611A009}"/>
              </a:ext>
            </a:extLst>
          </p:cNvPr>
          <p:cNvSpPr/>
          <p:nvPr/>
        </p:nvSpPr>
        <p:spPr>
          <a:xfrm>
            <a:off x="7287258" y="3626090"/>
            <a:ext cx="928371" cy="1379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16A3A9-B32C-4C6F-B44D-D4088E6C4579}"/>
              </a:ext>
            </a:extLst>
          </p:cNvPr>
          <p:cNvSpPr/>
          <p:nvPr/>
        </p:nvSpPr>
        <p:spPr>
          <a:xfrm>
            <a:off x="7138096" y="4028440"/>
            <a:ext cx="3280983" cy="163068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B87331A-C61F-4CC8-BC78-52211F50A7F0}"/>
              </a:ext>
            </a:extLst>
          </p:cNvPr>
          <p:cNvSpPr/>
          <p:nvPr/>
        </p:nvSpPr>
        <p:spPr>
          <a:xfrm>
            <a:off x="7290496" y="5785485"/>
            <a:ext cx="2887919" cy="138031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8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E8C649-7C3D-48BE-9EF3-66EF7A2A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2" y="257174"/>
            <a:ext cx="2189480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爬蟲程式介紹 </a:t>
            </a:r>
            <a:r>
              <a:rPr lang="en-US" altLang="zh-TW" dirty="0"/>
              <a:t>(1/7)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C8A05F-58D3-4047-A6FB-03C7B50E4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21334" r="45916" b="35999"/>
          <a:stretch/>
        </p:blipFill>
        <p:spPr>
          <a:xfrm>
            <a:off x="2168922" y="93186"/>
            <a:ext cx="9986328" cy="45008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D9C1672-18FD-4F20-B219-383D1B2AF6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t="50000" r="48583" b="21927"/>
          <a:stretch/>
        </p:blipFill>
        <p:spPr>
          <a:xfrm>
            <a:off x="165458" y="4758054"/>
            <a:ext cx="6248400" cy="19253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4E8689-E1E5-4A6E-8E89-871721CDA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68" t="30963" r="7583" b="50000"/>
          <a:stretch/>
        </p:blipFill>
        <p:spPr>
          <a:xfrm>
            <a:off x="6603999" y="5103337"/>
            <a:ext cx="5422543" cy="1580038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B5A43CDF-5B4C-468E-A353-41FD48DD0B78}"/>
              </a:ext>
            </a:extLst>
          </p:cNvPr>
          <p:cNvSpPr/>
          <p:nvPr/>
        </p:nvSpPr>
        <p:spPr>
          <a:xfrm>
            <a:off x="2998470" y="2588974"/>
            <a:ext cx="537210" cy="2126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05DF2812-3157-49B2-BF01-5F53BCAD6163}"/>
              </a:ext>
            </a:extLst>
          </p:cNvPr>
          <p:cNvSpPr/>
          <p:nvPr/>
        </p:nvSpPr>
        <p:spPr>
          <a:xfrm>
            <a:off x="2998470" y="2965608"/>
            <a:ext cx="537210" cy="2126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803227-2DDF-4D38-B962-B567883DAF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80" t="33185" r="31750" b="47556"/>
          <a:stretch/>
        </p:blipFill>
        <p:spPr>
          <a:xfrm>
            <a:off x="7447280" y="93186"/>
            <a:ext cx="4704318" cy="1217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524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CCBEA40-1631-485C-8B72-39BD70FFA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" t="22785" r="44842" b="39916"/>
          <a:stretch/>
        </p:blipFill>
        <p:spPr>
          <a:xfrm>
            <a:off x="196769" y="2252690"/>
            <a:ext cx="11493661" cy="444073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93A16E3-1E84-445D-B529-67F50C3D3123}"/>
              </a:ext>
            </a:extLst>
          </p:cNvPr>
          <p:cNvSpPr txBox="1">
            <a:spLocks/>
          </p:cNvSpPr>
          <p:nvPr/>
        </p:nvSpPr>
        <p:spPr>
          <a:xfrm>
            <a:off x="40402" y="257174"/>
            <a:ext cx="218948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爬蟲程式介紹 </a:t>
            </a:r>
            <a:r>
              <a:rPr lang="en-US" altLang="zh-TW" dirty="0"/>
              <a:t>(2/7)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773E91-E8BF-487A-9F6F-E904DF9FB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1" t="45628" r="6169" b="37335"/>
          <a:stretch/>
        </p:blipFill>
        <p:spPr>
          <a:xfrm>
            <a:off x="6731476" y="328294"/>
            <a:ext cx="5304394" cy="12788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67405F1-DF55-4B9D-9690-C91274882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33" r="57997" b="14222"/>
          <a:stretch/>
        </p:blipFill>
        <p:spPr>
          <a:xfrm>
            <a:off x="2229882" y="252614"/>
            <a:ext cx="4191238" cy="1821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45C6E50-699E-4A98-A0A2-022B13DD1116}"/>
              </a:ext>
            </a:extLst>
          </p:cNvPr>
          <p:cNvSpPr/>
          <p:nvPr/>
        </p:nvSpPr>
        <p:spPr>
          <a:xfrm>
            <a:off x="1921510" y="5139134"/>
            <a:ext cx="537210" cy="2126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259F90D-0441-4349-B201-9892232F2A37}"/>
              </a:ext>
            </a:extLst>
          </p:cNvPr>
          <p:cNvSpPr/>
          <p:nvPr/>
        </p:nvSpPr>
        <p:spPr>
          <a:xfrm>
            <a:off x="1555750" y="4277089"/>
            <a:ext cx="537210" cy="2126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622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993A16E3-1E84-445D-B529-67F50C3D3123}"/>
              </a:ext>
            </a:extLst>
          </p:cNvPr>
          <p:cNvSpPr txBox="1">
            <a:spLocks/>
          </p:cNvSpPr>
          <p:nvPr/>
        </p:nvSpPr>
        <p:spPr>
          <a:xfrm>
            <a:off x="40402" y="257174"/>
            <a:ext cx="218948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爬蟲程式介紹 </a:t>
            </a:r>
            <a:r>
              <a:rPr lang="en-US" altLang="zh-TW" dirty="0"/>
              <a:t>(3/7)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284D50A-163C-42B4-A880-F95C74BD1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" t="56990" r="32584" b="17083"/>
          <a:stretch/>
        </p:blipFill>
        <p:spPr>
          <a:xfrm>
            <a:off x="111760" y="4978400"/>
            <a:ext cx="8138160" cy="177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F2600A-FEED-475F-A484-DABFED71F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7" t="32296" r="40666" b="18222"/>
          <a:stretch/>
        </p:blipFill>
        <p:spPr>
          <a:xfrm>
            <a:off x="3297041" y="172720"/>
            <a:ext cx="8704899" cy="4805680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68F26669-BE79-4AB2-B02D-0AE6F9CEAE61}"/>
              </a:ext>
            </a:extLst>
          </p:cNvPr>
          <p:cNvSpPr/>
          <p:nvPr/>
        </p:nvSpPr>
        <p:spPr>
          <a:xfrm>
            <a:off x="2917190" y="292814"/>
            <a:ext cx="537210" cy="2126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7424105E-F0E9-4490-933E-40A065F28BD3}"/>
              </a:ext>
            </a:extLst>
          </p:cNvPr>
          <p:cNvSpPr/>
          <p:nvPr/>
        </p:nvSpPr>
        <p:spPr>
          <a:xfrm>
            <a:off x="3232150" y="2141934"/>
            <a:ext cx="537210" cy="2126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8213F4-DD76-49EC-BC49-4B01A965046F}"/>
              </a:ext>
            </a:extLst>
          </p:cNvPr>
          <p:cNvSpPr txBox="1"/>
          <p:nvPr/>
        </p:nvSpPr>
        <p:spPr>
          <a:xfrm>
            <a:off x="185615" y="1966894"/>
            <a:ext cx="3000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判斷「手動載入」按鈕是否有多一個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代表此頁需要手動</a:t>
            </a:r>
            <a:r>
              <a:rPr lang="en-US" altLang="zh-TW" sz="2400" dirty="0"/>
              <a:t>click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78B859-6ADA-4333-B5CA-8F0F462B174A}"/>
              </a:ext>
            </a:extLst>
          </p:cNvPr>
          <p:cNvSpPr/>
          <p:nvPr/>
        </p:nvSpPr>
        <p:spPr>
          <a:xfrm>
            <a:off x="486410" y="5034279"/>
            <a:ext cx="1799590" cy="230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8C769F-5F21-43A5-A781-573D83B030C5}"/>
              </a:ext>
            </a:extLst>
          </p:cNvPr>
          <p:cNvSpPr/>
          <p:nvPr/>
        </p:nvSpPr>
        <p:spPr>
          <a:xfrm>
            <a:off x="481965" y="5308917"/>
            <a:ext cx="1255395" cy="16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9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DE66CF5-C20A-4164-90A3-9E6645E6C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47" t="31345" r="43708" b="51878"/>
          <a:stretch/>
        </p:blipFill>
        <p:spPr>
          <a:xfrm>
            <a:off x="238759" y="1605280"/>
            <a:ext cx="10464965" cy="1938655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20C44C6-D97C-4FC8-8250-A07572E62B74}"/>
              </a:ext>
            </a:extLst>
          </p:cNvPr>
          <p:cNvSpPr txBox="1">
            <a:spLocks/>
          </p:cNvSpPr>
          <p:nvPr/>
        </p:nvSpPr>
        <p:spPr>
          <a:xfrm>
            <a:off x="40402" y="257174"/>
            <a:ext cx="218948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爬蟲程式介紹 </a:t>
            </a:r>
            <a:r>
              <a:rPr lang="en-US" altLang="zh-TW" dirty="0"/>
              <a:t>(4/7)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72D019-05B7-4AE9-81CF-9D3F4B229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" t="60592" r="83917" b="33777"/>
          <a:stretch/>
        </p:blipFill>
        <p:spPr>
          <a:xfrm>
            <a:off x="2535001" y="108821"/>
            <a:ext cx="2794000" cy="655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995961C-E458-4277-9C9F-F55C2C1FA3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" t="74222" r="84000" b="20000"/>
          <a:stretch/>
        </p:blipFill>
        <p:spPr>
          <a:xfrm>
            <a:off x="3302000" y="847747"/>
            <a:ext cx="2794000" cy="646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400BD20-0EC0-4A7F-9DA1-1FDE4996C3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9" t="73778" r="84333" b="18963"/>
          <a:stretch/>
        </p:blipFill>
        <p:spPr>
          <a:xfrm>
            <a:off x="6868083" y="731387"/>
            <a:ext cx="2463801" cy="733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D87DC5F-12DB-464D-9ABC-F6263A1CEF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8" t="47407" r="82750" b="47106"/>
          <a:stretch/>
        </p:blipFill>
        <p:spPr>
          <a:xfrm>
            <a:off x="6096000" y="119393"/>
            <a:ext cx="2636522" cy="532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3029FF3-996F-4F6A-B87F-4016F97498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9" t="70935" r="89833" b="23009"/>
          <a:stretch/>
        </p:blipFill>
        <p:spPr>
          <a:xfrm>
            <a:off x="9882235" y="437448"/>
            <a:ext cx="1977462" cy="820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32DA48-226E-428D-90AB-DC2861625633}"/>
              </a:ext>
            </a:extLst>
          </p:cNvPr>
          <p:cNvSpPr txBox="1"/>
          <p:nvPr/>
        </p:nvSpPr>
        <p:spPr>
          <a:xfrm>
            <a:off x="355600" y="4700508"/>
            <a:ext cx="1183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以某個領域為例，如果都存入後，</a:t>
            </a:r>
            <a:endParaRPr lang="en-US" altLang="zh-TW" sz="2400" dirty="0"/>
          </a:p>
          <a:p>
            <a:r>
              <a:rPr lang="zh-TW" altLang="en-US" sz="2400" dirty="0"/>
              <a:t>假設為 </a:t>
            </a:r>
            <a:r>
              <a:rPr lang="en-US" altLang="zh-TW" sz="2400" dirty="0" err="1"/>
              <a:t>salary_month_list</a:t>
            </a:r>
            <a:r>
              <a:rPr lang="zh-TW" altLang="en-US" sz="2400" dirty="0"/>
              <a:t> </a:t>
            </a:r>
            <a:r>
              <a:rPr lang="en-US" altLang="zh-TW" sz="2400" dirty="0"/>
              <a:t>= [30000,</a:t>
            </a:r>
            <a:r>
              <a:rPr lang="zh-TW" altLang="en-US" sz="2400" dirty="0"/>
              <a:t> </a:t>
            </a:r>
            <a:r>
              <a:rPr lang="en-US" altLang="zh-TW" sz="2400" dirty="0"/>
              <a:t>40000,</a:t>
            </a:r>
            <a:r>
              <a:rPr lang="zh-TW" altLang="en-US" sz="2400" dirty="0"/>
              <a:t> </a:t>
            </a:r>
            <a:r>
              <a:rPr lang="en-US" altLang="zh-TW" sz="2400" dirty="0"/>
              <a:t>50000,</a:t>
            </a:r>
            <a:r>
              <a:rPr lang="zh-TW" altLang="en-US" sz="2400" dirty="0"/>
              <a:t> </a:t>
            </a:r>
            <a:r>
              <a:rPr lang="en-US" altLang="zh-TW" sz="2400" dirty="0"/>
              <a:t>… , 35000]</a:t>
            </a:r>
          </a:p>
          <a:p>
            <a:endParaRPr lang="en-US" altLang="zh-TW" sz="2400" dirty="0"/>
          </a:p>
          <a:p>
            <a:r>
              <a:rPr lang="zh-TW" altLang="en-US" sz="2400" dirty="0"/>
              <a:t>平均月薪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sum(</a:t>
            </a:r>
            <a:r>
              <a:rPr lang="en-US" altLang="zh-TW" sz="2400" dirty="0" err="1"/>
              <a:t>salary_month_list</a:t>
            </a:r>
            <a:r>
              <a:rPr lang="en-US" altLang="zh-TW" sz="2400" dirty="0"/>
              <a:t>)</a:t>
            </a:r>
            <a:r>
              <a:rPr lang="zh-TW" altLang="en-US" sz="2400" dirty="0"/>
              <a:t> </a:t>
            </a:r>
            <a:r>
              <a:rPr lang="en-US" altLang="zh-TW" sz="2400" dirty="0"/>
              <a:t>/ </a:t>
            </a:r>
            <a:r>
              <a:rPr lang="en-US" altLang="zh-TW" sz="2400" dirty="0" err="1"/>
              <a:t>len</a:t>
            </a:r>
            <a:r>
              <a:rPr lang="en-US" altLang="zh-TW" sz="2400" dirty="0"/>
              <a:t>(</a:t>
            </a:r>
            <a:r>
              <a:rPr lang="en-US" altLang="zh-TW" sz="2400" dirty="0" err="1"/>
              <a:t>salary_month_list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中位數月薪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sorted(</a:t>
            </a:r>
            <a:r>
              <a:rPr lang="en-US" altLang="zh-TW" sz="2400" dirty="0" err="1"/>
              <a:t>salary_month_list</a:t>
            </a:r>
            <a:r>
              <a:rPr lang="en-US" altLang="zh-TW" sz="2400" dirty="0"/>
              <a:t>)[</a:t>
            </a:r>
            <a:r>
              <a:rPr lang="en-US" altLang="zh-TW" sz="2400" dirty="0" err="1"/>
              <a:t>len</a:t>
            </a:r>
            <a:r>
              <a:rPr lang="en-US" altLang="zh-TW" sz="2400" dirty="0"/>
              <a:t>(</a:t>
            </a:r>
            <a:r>
              <a:rPr lang="en-US" altLang="zh-TW" sz="2400" dirty="0" err="1"/>
              <a:t>salary_month_list</a:t>
            </a:r>
            <a:r>
              <a:rPr lang="en-US" altLang="zh-TW" sz="2400" dirty="0"/>
              <a:t>)/2]	</a:t>
            </a:r>
            <a:r>
              <a:rPr lang="zh-TW" altLang="en-US" sz="2400" dirty="0"/>
              <a:t>   </a:t>
            </a:r>
            <a:r>
              <a:rPr lang="en-US" altLang="zh-TW" sz="2400" dirty="0"/>
              <a:t>-</a:t>
            </a:r>
            <a:r>
              <a:rPr lang="zh-TW" altLang="en-US" sz="2400" dirty="0"/>
              <a:t>年薪作法一樣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91AB8A-F8EB-4C33-85BF-75305F76DAEF}"/>
              </a:ext>
            </a:extLst>
          </p:cNvPr>
          <p:cNvSpPr txBox="1"/>
          <p:nvPr/>
        </p:nvSpPr>
        <p:spPr>
          <a:xfrm>
            <a:off x="355600" y="3795315"/>
            <a:ext cx="1111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存入方式：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00FF"/>
                </a:solidFill>
              </a:rPr>
              <a:t>xxx</a:t>
            </a:r>
            <a:r>
              <a:rPr lang="zh-TW" altLang="en-US" sz="2400" dirty="0">
                <a:solidFill>
                  <a:srgbClr val="0000FF"/>
                </a:solidFill>
              </a:rPr>
              <a:t>以上 </a:t>
            </a:r>
            <a:r>
              <a:rPr lang="en-US" altLang="zh-TW" sz="2400" dirty="0"/>
              <a:t>-&gt; </a:t>
            </a:r>
            <a:r>
              <a:rPr lang="en-US" altLang="zh-TW" sz="2400" dirty="0" err="1"/>
              <a:t>list.append</a:t>
            </a:r>
            <a:r>
              <a:rPr lang="en-US" altLang="zh-TW" sz="2400" dirty="0"/>
              <a:t>(xxx)</a:t>
            </a:r>
            <a:r>
              <a:rPr lang="zh-TW" altLang="en-US" sz="2400" dirty="0"/>
              <a:t>、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rgbClr val="0000FF"/>
                </a:solidFill>
              </a:rPr>
              <a:t>aaa~bbb</a:t>
            </a:r>
            <a:r>
              <a:rPr lang="zh-TW" altLang="en-US" sz="2400" dirty="0">
                <a:solidFill>
                  <a:srgbClr val="0000FF"/>
                </a:solidFill>
              </a:rPr>
              <a:t> </a:t>
            </a:r>
            <a:r>
              <a:rPr lang="en-US" altLang="zh-TW" sz="2400" dirty="0"/>
              <a:t>-&gt; </a:t>
            </a:r>
            <a:r>
              <a:rPr lang="en-US" altLang="zh-TW" sz="2400" dirty="0" err="1"/>
              <a:t>list.append</a:t>
            </a:r>
            <a:r>
              <a:rPr lang="en-US" altLang="zh-TW" sz="2400" dirty="0"/>
              <a:t>((</a:t>
            </a:r>
            <a:r>
              <a:rPr lang="en-US" altLang="zh-TW" sz="2400" dirty="0" err="1"/>
              <a:t>aaa+bbb</a:t>
            </a:r>
            <a:r>
              <a:rPr lang="en-US" altLang="zh-TW" sz="2400" dirty="0"/>
              <a:t>)/2)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378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CECB1-95F2-4EEF-B60D-B641815C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054B6-4536-436D-838A-740D0A3D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6577"/>
            <a:ext cx="8596668" cy="526533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分析各領域</a:t>
            </a:r>
            <a:endParaRPr lang="en-US" altLang="zh-TW" sz="24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月薪平均值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月薪中位數值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年薪平均值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年薪中位數值</a:t>
            </a:r>
            <a:endParaRPr lang="en-US" altLang="zh-TW" sz="22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200" dirty="0"/>
              <a:t>所需具備技能或需要接觸哪些軟硬體</a:t>
            </a:r>
            <a:endParaRPr lang="en-US" altLang="zh-TW" sz="2200" dirty="0"/>
          </a:p>
          <a:p>
            <a:r>
              <a:rPr lang="zh-TW" altLang="en-US" sz="2400" dirty="0"/>
              <a:t>於九種領域中互相對比呈現</a:t>
            </a:r>
            <a:endParaRPr lang="en-US" altLang="zh-TW" sz="2400" dirty="0"/>
          </a:p>
          <a:p>
            <a:pPr marL="857250" lvl="1" indent="-457200">
              <a:buFont typeface="+mj-lt"/>
              <a:buAutoNum type="arabicPeriod"/>
            </a:pPr>
            <a:r>
              <a:rPr lang="zh-TW" altLang="en-US" sz="2200" dirty="0"/>
              <a:t>薪資範圍內的職缺數比例對比圖</a:t>
            </a:r>
            <a:endParaRPr lang="en-US" altLang="zh-TW" sz="2200" dirty="0"/>
          </a:p>
          <a:p>
            <a:pPr marL="857250" lvl="1" indent="-457200">
              <a:buFont typeface="+mj-lt"/>
              <a:buAutoNum type="arabicPeriod"/>
            </a:pPr>
            <a:r>
              <a:rPr lang="zh-TW" altLang="en-US" sz="2200" dirty="0"/>
              <a:t>工作經歷</a:t>
            </a:r>
            <a:endParaRPr lang="en-US" altLang="zh-TW" sz="2200" dirty="0"/>
          </a:p>
          <a:p>
            <a:pPr marL="857250" lvl="1" indent="-457200">
              <a:buFont typeface="+mj-lt"/>
              <a:buAutoNum type="arabicPeriod"/>
            </a:pPr>
            <a:r>
              <a:rPr lang="zh-TW" altLang="en-US" sz="2200" dirty="0"/>
              <a:t>學歷要求</a:t>
            </a:r>
            <a:endParaRPr lang="en-US" altLang="zh-TW" sz="2200" dirty="0"/>
          </a:p>
          <a:p>
            <a:pPr marL="857250" lvl="1" indent="-457200">
              <a:buFont typeface="+mj-lt"/>
              <a:buAutoNum type="arabicPeriod"/>
            </a:pPr>
            <a:r>
              <a:rPr lang="zh-TW" altLang="en-US" sz="2200" dirty="0"/>
              <a:t>平均薪資與中位數薪資排名</a:t>
            </a:r>
            <a:endParaRPr lang="en-US" altLang="zh-TW" sz="22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136230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FE7F889-6EC5-4AD0-8D0D-FEC4F1D62B14}"/>
              </a:ext>
            </a:extLst>
          </p:cNvPr>
          <p:cNvSpPr txBox="1">
            <a:spLocks/>
          </p:cNvSpPr>
          <p:nvPr/>
        </p:nvSpPr>
        <p:spPr>
          <a:xfrm>
            <a:off x="40402" y="257174"/>
            <a:ext cx="218948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爬蟲程式介紹 </a:t>
            </a:r>
            <a:r>
              <a:rPr lang="en-US" altLang="zh-TW" dirty="0"/>
              <a:t>(5/7)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0A86FE-1EFE-4D23-A5F0-97E825D99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6" t="24889" r="47584" b="21037"/>
          <a:stretch/>
        </p:blipFill>
        <p:spPr>
          <a:xfrm>
            <a:off x="3735860" y="175894"/>
            <a:ext cx="8263099" cy="55238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2B6FDB-C2BF-4FCA-9ED1-C93587E05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22" r="72667" b="9334"/>
          <a:stretch/>
        </p:blipFill>
        <p:spPr>
          <a:xfrm>
            <a:off x="193041" y="1689734"/>
            <a:ext cx="3332480" cy="3322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EA269BB-F467-4EC6-81D6-A2F43E9DF9ED}"/>
              </a:ext>
            </a:extLst>
          </p:cNvPr>
          <p:cNvSpPr/>
          <p:nvPr/>
        </p:nvSpPr>
        <p:spPr>
          <a:xfrm>
            <a:off x="1416685" y="2260600"/>
            <a:ext cx="940435" cy="274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CEBBAC-6BC6-4405-AAEB-DA0E2A725A4C}"/>
              </a:ext>
            </a:extLst>
          </p:cNvPr>
          <p:cNvSpPr/>
          <p:nvPr/>
        </p:nvSpPr>
        <p:spPr>
          <a:xfrm>
            <a:off x="1416685" y="3901440"/>
            <a:ext cx="940435" cy="233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0BCED8-BB2D-4EFB-8488-3E53820F589C}"/>
              </a:ext>
            </a:extLst>
          </p:cNvPr>
          <p:cNvSpPr txBox="1"/>
          <p:nvPr/>
        </p:nvSpPr>
        <p:spPr>
          <a:xfrm>
            <a:off x="591363" y="5811520"/>
            <a:ext cx="5319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學歷：高中、專科、大學、碩士</a:t>
            </a:r>
            <a:endParaRPr lang="en-US" altLang="zh-TW" sz="2800" dirty="0"/>
          </a:p>
          <a:p>
            <a:r>
              <a:rPr lang="zh-TW" altLang="en-US" sz="2800" dirty="0"/>
              <a:t>工作經歷：經歷不拘、</a:t>
            </a:r>
            <a:r>
              <a:rPr lang="en-US" altLang="zh-TW" sz="2800" dirty="0"/>
              <a:t>N</a:t>
            </a:r>
            <a:r>
              <a:rPr lang="zh-TW" altLang="en-US" sz="2800" dirty="0"/>
              <a:t>年以上</a:t>
            </a:r>
          </a:p>
        </p:txBody>
      </p:sp>
    </p:spTree>
    <p:extLst>
      <p:ext uri="{BB962C8B-B14F-4D97-AF65-F5344CB8AC3E}">
        <p14:creationId xmlns:p14="http://schemas.microsoft.com/office/powerpoint/2010/main" val="85417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0C39241-929B-4F9E-8183-C0CEF209284E}"/>
              </a:ext>
            </a:extLst>
          </p:cNvPr>
          <p:cNvSpPr txBox="1">
            <a:spLocks/>
          </p:cNvSpPr>
          <p:nvPr/>
        </p:nvSpPr>
        <p:spPr>
          <a:xfrm>
            <a:off x="40402" y="257174"/>
            <a:ext cx="218948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爬蟲程式介紹 </a:t>
            </a:r>
            <a:r>
              <a:rPr lang="en-US" altLang="zh-TW" dirty="0"/>
              <a:t>(6/7)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17408B-4428-44FB-9B68-C8C92E0F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08" t="20759" r="52378" b="15949"/>
          <a:stretch/>
        </p:blipFill>
        <p:spPr>
          <a:xfrm>
            <a:off x="4616477" y="137559"/>
            <a:ext cx="7454098" cy="65828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F46C15B-7319-49E8-96F5-2C6B5FFA7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1" t="42869" r="60507" b="33334"/>
          <a:stretch/>
        </p:blipFill>
        <p:spPr>
          <a:xfrm>
            <a:off x="40402" y="1577974"/>
            <a:ext cx="4496655" cy="1632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EC034E3-D8C4-41D4-A072-CB19C1425089}"/>
              </a:ext>
            </a:extLst>
          </p:cNvPr>
          <p:cNvSpPr txBox="1"/>
          <p:nvPr/>
        </p:nvSpPr>
        <p:spPr>
          <a:xfrm>
            <a:off x="288485" y="3505829"/>
            <a:ext cx="388279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抓出 英文數字組成字串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統計</a:t>
            </a:r>
            <a:r>
              <a:rPr lang="en-US" altLang="zh-TW" sz="2800" dirty="0"/>
              <a:t>(</a:t>
            </a:r>
            <a:r>
              <a:rPr lang="en-US" altLang="zh-TW" sz="2800" dirty="0" err="1"/>
              <a:t>dict</a:t>
            </a:r>
            <a:r>
              <a:rPr lang="en-US" altLang="zh-TW" sz="2800" dirty="0"/>
              <a:t>)</a:t>
            </a:r>
          </a:p>
          <a:p>
            <a:endParaRPr lang="en-US" altLang="zh-TW" sz="2800" dirty="0"/>
          </a:p>
          <a:p>
            <a:r>
              <a:rPr lang="zh-TW" altLang="en-US" sz="2800" dirty="0"/>
              <a:t>排序</a:t>
            </a:r>
            <a:r>
              <a:rPr lang="en-US" altLang="zh-TW" sz="2800" dirty="0"/>
              <a:t>(</a:t>
            </a:r>
            <a:r>
              <a:rPr lang="zh-TW" altLang="en-US" sz="2800" dirty="0"/>
              <a:t>高到低</a:t>
            </a:r>
            <a:r>
              <a:rPr lang="en-US" altLang="zh-TW" sz="2800" dirty="0"/>
              <a:t>)</a:t>
            </a:r>
          </a:p>
          <a:p>
            <a:endParaRPr lang="en-US" altLang="zh-TW" sz="2800" dirty="0"/>
          </a:p>
          <a:p>
            <a:r>
              <a:rPr lang="zh-TW" altLang="en-US" sz="2800" dirty="0"/>
              <a:t>去除誤導字串</a:t>
            </a:r>
            <a:endParaRPr lang="en-US" altLang="zh-TW" sz="2800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D2DEDAB-98F5-4E12-9E4B-1EF2E19730C2}"/>
              </a:ext>
            </a:extLst>
          </p:cNvPr>
          <p:cNvSpPr/>
          <p:nvPr/>
        </p:nvSpPr>
        <p:spPr>
          <a:xfrm>
            <a:off x="4594930" y="1446351"/>
            <a:ext cx="537210" cy="2126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CDCBB9AA-8696-48EE-AA3A-6A3B43549197}"/>
              </a:ext>
            </a:extLst>
          </p:cNvPr>
          <p:cNvSpPr/>
          <p:nvPr/>
        </p:nvSpPr>
        <p:spPr>
          <a:xfrm>
            <a:off x="4564761" y="4530804"/>
            <a:ext cx="537210" cy="2126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08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E9D511-C54F-4321-B75D-EC763D6C8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48" t="39494" b="7173"/>
          <a:stretch/>
        </p:blipFill>
        <p:spPr>
          <a:xfrm>
            <a:off x="4062711" y="223147"/>
            <a:ext cx="7940233" cy="6411705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8B2E58D-9C26-44B5-B95C-6DD497365C3E}"/>
              </a:ext>
            </a:extLst>
          </p:cNvPr>
          <p:cNvSpPr txBox="1">
            <a:spLocks/>
          </p:cNvSpPr>
          <p:nvPr/>
        </p:nvSpPr>
        <p:spPr>
          <a:xfrm>
            <a:off x="40402" y="257174"/>
            <a:ext cx="218948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爬蟲程式介紹 </a:t>
            </a:r>
            <a:r>
              <a:rPr lang="en-US" altLang="zh-TW" dirty="0"/>
              <a:t>(7/7)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14288D2-2CF1-4ED7-999B-59A80AFC27DF}"/>
              </a:ext>
            </a:extLst>
          </p:cNvPr>
          <p:cNvSpPr txBox="1"/>
          <p:nvPr/>
        </p:nvSpPr>
        <p:spPr>
          <a:xfrm>
            <a:off x="189056" y="1674673"/>
            <a:ext cx="3364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+mn-ea"/>
              </a:rPr>
              <a:t>前端工程師</a:t>
            </a:r>
            <a:endParaRPr lang="en-US" altLang="zh-TW" sz="3600" dirty="0">
              <a:latin typeface="+mn-ea"/>
            </a:endParaRPr>
          </a:p>
          <a:p>
            <a:endParaRPr lang="en-US" altLang="zh-TW" sz="3600" dirty="0">
              <a:latin typeface="+mn-ea"/>
            </a:endParaRPr>
          </a:p>
          <a:p>
            <a:r>
              <a:rPr lang="zh-TW" altLang="en-US" sz="3600" dirty="0">
                <a:latin typeface="+mn-ea"/>
              </a:rPr>
              <a:t>所需技能</a:t>
            </a:r>
            <a:endParaRPr lang="en-US" altLang="zh-TW" sz="3600" dirty="0">
              <a:latin typeface="+mn-ea"/>
            </a:endParaRPr>
          </a:p>
          <a:p>
            <a:r>
              <a:rPr lang="en-US" altLang="zh-TW" sz="3600" dirty="0" err="1">
                <a:latin typeface="+mn-ea"/>
              </a:rPr>
              <a:t>dict</a:t>
            </a:r>
            <a:r>
              <a:rPr lang="zh-TW" altLang="en-US" sz="3600" dirty="0">
                <a:latin typeface="+mn-ea"/>
              </a:rPr>
              <a:t> 統計內容</a:t>
            </a:r>
          </a:p>
        </p:txBody>
      </p:sp>
    </p:spTree>
    <p:extLst>
      <p:ext uri="{BB962C8B-B14F-4D97-AF65-F5344CB8AC3E}">
        <p14:creationId xmlns:p14="http://schemas.microsoft.com/office/powerpoint/2010/main" val="410177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0077F55-B1B0-44C4-81A5-FBD2CBF4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92"/>
            <a:ext cx="2163501" cy="2033028"/>
          </a:xfrm>
        </p:spPr>
        <p:txBody>
          <a:bodyPr>
            <a:normAutofit/>
          </a:bodyPr>
          <a:lstStyle/>
          <a:p>
            <a:r>
              <a:rPr lang="zh-TW" altLang="en-US" dirty="0"/>
              <a:t>爬取內容分析 </a:t>
            </a:r>
            <a:r>
              <a:rPr lang="en-US" altLang="zh-TW" dirty="0"/>
              <a:t>(1/9)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DEA4D4-964F-4CE1-9133-CAE019CF8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08" y="678082"/>
            <a:ext cx="10016924" cy="6010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A9E36B-3CB9-4192-9268-DDFEE618ACC4}"/>
              </a:ext>
            </a:extLst>
          </p:cNvPr>
          <p:cNvSpPr/>
          <p:nvPr/>
        </p:nvSpPr>
        <p:spPr>
          <a:xfrm>
            <a:off x="9291320" y="1341120"/>
            <a:ext cx="558800" cy="1193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01FA4F-BE8D-41CC-9B76-EA948D6CB8CA}"/>
              </a:ext>
            </a:extLst>
          </p:cNvPr>
          <p:cNvSpPr/>
          <p:nvPr/>
        </p:nvSpPr>
        <p:spPr>
          <a:xfrm>
            <a:off x="2677160" y="3366675"/>
            <a:ext cx="558800" cy="1193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94F909-07A1-4091-9EF9-6BF86D13D295}"/>
              </a:ext>
            </a:extLst>
          </p:cNvPr>
          <p:cNvSpPr/>
          <p:nvPr/>
        </p:nvSpPr>
        <p:spPr>
          <a:xfrm>
            <a:off x="5988304" y="5275231"/>
            <a:ext cx="558800" cy="1193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629AD9-E12D-4255-91F8-71EC7468F410}"/>
              </a:ext>
            </a:extLst>
          </p:cNvPr>
          <p:cNvSpPr/>
          <p:nvPr/>
        </p:nvSpPr>
        <p:spPr>
          <a:xfrm>
            <a:off x="5988304" y="3366675"/>
            <a:ext cx="1105916" cy="111388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6E24E5-2F54-42E6-BB25-D8DF4FBC1772}"/>
              </a:ext>
            </a:extLst>
          </p:cNvPr>
          <p:cNvSpPr/>
          <p:nvPr/>
        </p:nvSpPr>
        <p:spPr>
          <a:xfrm>
            <a:off x="9210040" y="3749039"/>
            <a:ext cx="2595880" cy="73152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AE53C0-463A-4C84-9F67-DC46359A4AAF}"/>
              </a:ext>
            </a:extLst>
          </p:cNvPr>
          <p:cNvSpPr/>
          <p:nvPr/>
        </p:nvSpPr>
        <p:spPr>
          <a:xfrm>
            <a:off x="9259232" y="5814157"/>
            <a:ext cx="2595880" cy="73152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D76640-D095-4389-A9A2-061C299F9D7C}"/>
              </a:ext>
            </a:extLst>
          </p:cNvPr>
          <p:cNvSpPr/>
          <p:nvPr/>
        </p:nvSpPr>
        <p:spPr>
          <a:xfrm>
            <a:off x="2540000" y="5675185"/>
            <a:ext cx="2482300" cy="793846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95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F1DD58-E540-47D7-AE9E-4AB1E628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3679"/>
            <a:ext cx="8596668" cy="4537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因為月薪以「以上」和「區間除二」去抓，可以看作起薪或工作五年內，可能達到的薪水值附近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似乎「</a:t>
            </a:r>
            <a:r>
              <a:rPr lang="zh-TW" altLang="en-US" sz="2400" dirty="0">
                <a:solidFill>
                  <a:srgbClr val="FF9900"/>
                </a:solidFill>
              </a:rPr>
              <a:t>網路工程師</a:t>
            </a:r>
            <a:r>
              <a:rPr lang="zh-TW" altLang="en-US" sz="2400" dirty="0"/>
              <a:t>」、 「</a:t>
            </a:r>
            <a:r>
              <a:rPr lang="zh-TW" altLang="en-US" sz="2400" dirty="0">
                <a:solidFill>
                  <a:srgbClr val="FF9900"/>
                </a:solidFill>
              </a:rPr>
              <a:t>韌體設計工程師</a:t>
            </a:r>
            <a:r>
              <a:rPr lang="zh-TW" altLang="en-US" sz="2400" dirty="0"/>
              <a:t>」、 「</a:t>
            </a:r>
            <a:r>
              <a:rPr lang="zh-TW" altLang="en-US" sz="2400" dirty="0">
                <a:solidFill>
                  <a:srgbClr val="FF9900"/>
                </a:solidFill>
              </a:rPr>
              <a:t>資安工程師</a:t>
            </a:r>
            <a:r>
              <a:rPr lang="zh-TW" altLang="en-US" sz="2400" dirty="0"/>
              <a:t>」在五年內，至高</a:t>
            </a:r>
            <a:r>
              <a:rPr lang="zh-TW" altLang="en-US" sz="2400" dirty="0">
                <a:solidFill>
                  <a:srgbClr val="FF0000"/>
                </a:solidFill>
              </a:rPr>
              <a:t>五萬左右</a:t>
            </a:r>
            <a:r>
              <a:rPr lang="zh-TW" altLang="en-US" sz="2400" dirty="0"/>
              <a:t>就極限了。</a:t>
            </a:r>
            <a:endParaRPr lang="en-US" altLang="zh-TW" sz="2400" dirty="0">
              <a:solidFill>
                <a:srgbClr val="002060"/>
              </a:solidFill>
            </a:endParaRPr>
          </a:p>
          <a:p>
            <a:r>
              <a:rPr lang="zh-TW" altLang="en-US" sz="2400" dirty="0"/>
              <a:t>而</a:t>
            </a:r>
            <a:r>
              <a:rPr lang="zh-TW" altLang="en-US" sz="2400" dirty="0">
                <a:solidFill>
                  <a:srgbClr val="FF9900"/>
                </a:solidFill>
              </a:rPr>
              <a:t>電腦系統分析師</a:t>
            </a:r>
            <a:r>
              <a:rPr lang="zh-TW" altLang="en-US" sz="2400" dirty="0"/>
              <a:t>能穩定在五年內爬升到月薪</a:t>
            </a:r>
            <a:r>
              <a:rPr lang="zh-TW" altLang="en-US" sz="2400" dirty="0">
                <a:solidFill>
                  <a:srgbClr val="FF0000"/>
                </a:solidFill>
              </a:rPr>
              <a:t>六</a:t>
            </a:r>
            <a:r>
              <a:rPr lang="en-US" altLang="zh-TW" sz="2400" dirty="0">
                <a:solidFill>
                  <a:srgbClr val="FF0000"/>
                </a:solidFill>
              </a:rPr>
              <a:t>~</a:t>
            </a:r>
            <a:r>
              <a:rPr lang="zh-TW" altLang="en-US" sz="2400" dirty="0">
                <a:solidFill>
                  <a:srgbClr val="FF0000"/>
                </a:solidFill>
              </a:rPr>
              <a:t>七萬</a:t>
            </a:r>
            <a:r>
              <a:rPr lang="zh-TW" altLang="en-US" sz="2400" dirty="0">
                <a:solidFill>
                  <a:schemeClr val="tx1"/>
                </a:solidFill>
              </a:rPr>
              <a:t>。</a:t>
            </a:r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zh-TW" altLang="en-US" sz="2400" dirty="0">
                <a:solidFill>
                  <a:srgbClr val="FF9900"/>
                </a:solidFill>
              </a:rPr>
              <a:t>區塊鏈</a:t>
            </a:r>
            <a:r>
              <a:rPr lang="zh-TW" altLang="en-US" sz="2400" dirty="0">
                <a:solidFill>
                  <a:srgbClr val="FF0000"/>
                </a:solidFill>
              </a:rPr>
              <a:t>、</a:t>
            </a:r>
            <a:r>
              <a:rPr lang="zh-TW" altLang="en-US" sz="2400" dirty="0">
                <a:solidFill>
                  <a:srgbClr val="FF9900"/>
                </a:solidFill>
              </a:rPr>
              <a:t>電腦視覺</a:t>
            </a:r>
            <a:r>
              <a:rPr lang="zh-TW" altLang="en-US" sz="2400" dirty="0">
                <a:solidFill>
                  <a:srgbClr val="FF0000"/>
                </a:solidFill>
              </a:rPr>
              <a:t>、</a:t>
            </a:r>
            <a:r>
              <a:rPr lang="zh-TW" altLang="en-US" sz="2400" dirty="0">
                <a:solidFill>
                  <a:srgbClr val="FF9900"/>
                </a:solidFill>
              </a:rPr>
              <a:t>資料科學家</a:t>
            </a:r>
            <a:r>
              <a:rPr lang="zh-TW" altLang="en-US" sz="2400" dirty="0">
                <a:solidFill>
                  <a:schemeClr val="tx1"/>
                </a:solidFill>
              </a:rPr>
              <a:t>，則薪資區段都很平均，也可以說，好的可以到很好、差的可以到很差。</a:t>
            </a:r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zh-TW" altLang="en-US" sz="2400" dirty="0">
                <a:solidFill>
                  <a:srgbClr val="FF9900"/>
                </a:solidFill>
              </a:rPr>
              <a:t>前端工程師</a:t>
            </a:r>
            <a:r>
              <a:rPr lang="zh-TW" altLang="en-US" sz="2400" dirty="0">
                <a:solidFill>
                  <a:schemeClr val="tx1"/>
                </a:solidFill>
              </a:rPr>
              <a:t>、</a:t>
            </a:r>
            <a:r>
              <a:rPr lang="zh-TW" altLang="en-US" sz="2400" dirty="0">
                <a:solidFill>
                  <a:srgbClr val="FF9900"/>
                </a:solidFill>
              </a:rPr>
              <a:t>後端工程師</a:t>
            </a:r>
            <a:r>
              <a:rPr lang="zh-TW" altLang="en-US" sz="2400" dirty="0">
                <a:solidFill>
                  <a:schemeClr val="tx1"/>
                </a:solidFill>
              </a:rPr>
              <a:t>，圖雖然非常相近但實質還是有差，我們到下一頁觀察單獨這兩個領域的重疊圖。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08D4B498-CB46-4336-BD2B-45B8FB69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92"/>
            <a:ext cx="2163501" cy="2033028"/>
          </a:xfrm>
        </p:spPr>
        <p:txBody>
          <a:bodyPr>
            <a:normAutofit/>
          </a:bodyPr>
          <a:lstStyle/>
          <a:p>
            <a:r>
              <a:rPr lang="zh-TW" altLang="en-US" dirty="0"/>
              <a:t>爬取內容分析 </a:t>
            </a:r>
            <a:r>
              <a:rPr lang="en-US" altLang="zh-TW" dirty="0"/>
              <a:t>(2/9)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528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CA644D29-C315-4F52-BB8D-E181CF3A9701}"/>
              </a:ext>
            </a:extLst>
          </p:cNvPr>
          <p:cNvSpPr txBox="1">
            <a:spLocks/>
          </p:cNvSpPr>
          <p:nvPr/>
        </p:nvSpPr>
        <p:spPr>
          <a:xfrm>
            <a:off x="0" y="19292"/>
            <a:ext cx="2163501" cy="2033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爬取內容分析 </a:t>
            </a:r>
            <a:r>
              <a:rPr lang="en-US" altLang="zh-TW" dirty="0"/>
              <a:t>(3/9)</a:t>
            </a:r>
            <a:endParaRPr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051724AD-9ED3-4F5E-B752-67C14DED3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326753"/>
            <a:ext cx="8619466" cy="5387166"/>
          </a:xfrm>
          <a:ln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73F49A-E527-45AE-A332-805AF2865B6C}"/>
              </a:ext>
            </a:extLst>
          </p:cNvPr>
          <p:cNvSpPr txBox="1"/>
          <p:nvPr/>
        </p:nvSpPr>
        <p:spPr>
          <a:xfrm>
            <a:off x="290854" y="1307068"/>
            <a:ext cx="27368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月薪</a:t>
            </a:r>
            <a:r>
              <a:rPr lang="en-US" altLang="zh-TW" sz="2000" dirty="0">
                <a:solidFill>
                  <a:srgbClr val="0000FF"/>
                </a:solidFill>
                <a:latin typeface="+mn-ea"/>
              </a:rPr>
              <a:t>30k~50k</a:t>
            </a:r>
            <a:r>
              <a:rPr lang="zh-TW" altLang="en-US" sz="2000" dirty="0">
                <a:latin typeface="+mn-ea"/>
              </a:rPr>
              <a:t>範圍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前端高於後端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solidFill>
                <a:srgbClr val="0000FF"/>
              </a:solidFill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月薪</a:t>
            </a:r>
            <a:r>
              <a:rPr lang="en-US" altLang="zh-TW" sz="2000" dirty="0">
                <a:solidFill>
                  <a:srgbClr val="0000FF"/>
                </a:solidFill>
                <a:latin typeface="+mn-ea"/>
              </a:rPr>
              <a:t>60k~80k</a:t>
            </a:r>
            <a:r>
              <a:rPr lang="zh-TW" altLang="en-US" sz="2000" dirty="0">
                <a:latin typeface="+mn-ea"/>
              </a:rPr>
              <a:t>範圍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後端高於前端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solidFill>
                  <a:srgbClr val="00B050"/>
                </a:solidFill>
                <a:latin typeface="+mn-ea"/>
              </a:rPr>
              <a:t>可以試著計算多出區域到底高出多少</a:t>
            </a:r>
            <a:r>
              <a:rPr lang="en-US" altLang="zh-TW" sz="2000" dirty="0">
                <a:solidFill>
                  <a:srgbClr val="00B050"/>
                </a:solidFill>
                <a:latin typeface="+mn-ea"/>
              </a:rPr>
              <a:t>?</a:t>
            </a:r>
          </a:p>
          <a:p>
            <a:endParaRPr lang="en-US" altLang="zh-TW" sz="2000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我們以</a:t>
            </a:r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箭頭標示處</a:t>
            </a:r>
            <a:r>
              <a:rPr lang="zh-TW" altLang="en-US" sz="2000" dirty="0">
                <a:latin typeface="+mn-ea"/>
              </a:rPr>
              <a:t>來估算，假設所佔</a:t>
            </a:r>
            <a:r>
              <a:rPr lang="en-US" altLang="zh-TW" sz="2000" dirty="0">
                <a:latin typeface="+mn-ea"/>
              </a:rPr>
              <a:t>3/4</a:t>
            </a:r>
            <a:r>
              <a:rPr lang="zh-TW" altLang="en-US" sz="2000" dirty="0">
                <a:latin typeface="+mn-ea"/>
              </a:rPr>
              <a:t>格，一格</a:t>
            </a:r>
            <a:r>
              <a:rPr lang="en-US" altLang="zh-TW" sz="2000" dirty="0">
                <a:latin typeface="+mn-ea"/>
              </a:rPr>
              <a:t>5%</a:t>
            </a:r>
            <a:r>
              <a:rPr lang="zh-TW" altLang="en-US" sz="2000" dirty="0">
                <a:latin typeface="+mn-ea"/>
              </a:rPr>
              <a:t>，所以是</a:t>
            </a:r>
            <a:r>
              <a:rPr lang="en-US" altLang="zh-TW" sz="2000" dirty="0">
                <a:latin typeface="+mn-ea"/>
              </a:rPr>
              <a:t>3.75%</a:t>
            </a:r>
            <a:r>
              <a:rPr lang="zh-TW" altLang="en-US" sz="2000" dirty="0">
                <a:latin typeface="+mn-ea"/>
              </a:rPr>
              <a:t>，假設資料量皆很平均各佔</a:t>
            </a:r>
            <a:r>
              <a:rPr lang="en-US" altLang="zh-TW" sz="2000" dirty="0">
                <a:latin typeface="+mn-ea"/>
              </a:rPr>
              <a:t>900</a:t>
            </a:r>
            <a:r>
              <a:rPr lang="zh-TW" altLang="en-US" sz="2000" dirty="0">
                <a:latin typeface="+mn-ea"/>
              </a:rPr>
              <a:t>個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900 x 3.75% = 33.75 </a:t>
            </a:r>
          </a:p>
        </p:txBody>
      </p:sp>
      <p:sp>
        <p:nvSpPr>
          <p:cNvPr id="15" name="箭號: 向左 14">
            <a:extLst>
              <a:ext uri="{FF2B5EF4-FFF2-40B4-BE49-F238E27FC236}">
                <a16:creationId xmlns:a16="http://schemas.microsoft.com/office/drawing/2014/main" id="{58ACD7B8-FB28-41A1-AFDE-13139CBA3994}"/>
              </a:ext>
            </a:extLst>
          </p:cNvPr>
          <p:cNvSpPr/>
          <p:nvPr/>
        </p:nvSpPr>
        <p:spPr>
          <a:xfrm>
            <a:off x="7985760" y="2695216"/>
            <a:ext cx="477520" cy="32512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090343-49FF-4D35-8789-A0B20733EA29}"/>
              </a:ext>
            </a:extLst>
          </p:cNvPr>
          <p:cNvSpPr txBox="1"/>
          <p:nvPr/>
        </p:nvSpPr>
        <p:spPr>
          <a:xfrm>
            <a:off x="3810000" y="5923717"/>
            <a:ext cx="543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也就是</a:t>
            </a:r>
            <a:r>
              <a:rPr lang="en-US" altLang="zh-TW" sz="2000" dirty="0"/>
              <a:t>1855</a:t>
            </a:r>
            <a:r>
              <a:rPr lang="zh-TW" altLang="en-US" sz="2000" dirty="0"/>
              <a:t>個職缺內，在薪資</a:t>
            </a:r>
            <a:r>
              <a:rPr lang="en-US" altLang="zh-TW" sz="2000" dirty="0"/>
              <a:t>60k~70k</a:t>
            </a:r>
            <a:r>
              <a:rPr lang="zh-TW" altLang="en-US" sz="2000" dirty="0"/>
              <a:t>範圍內，後端有比前端多出</a:t>
            </a:r>
            <a:r>
              <a:rPr lang="en-US" altLang="zh-TW" sz="2000" dirty="0"/>
              <a:t>33.75</a:t>
            </a:r>
            <a:r>
              <a:rPr lang="zh-TW" altLang="en-US" sz="2000" dirty="0"/>
              <a:t>個職缺</a:t>
            </a:r>
          </a:p>
        </p:txBody>
      </p:sp>
    </p:spTree>
    <p:extLst>
      <p:ext uri="{BB962C8B-B14F-4D97-AF65-F5344CB8AC3E}">
        <p14:creationId xmlns:p14="http://schemas.microsoft.com/office/powerpoint/2010/main" val="129654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A4BEDAD-E042-4FA9-AF16-190EAF6DC047}"/>
              </a:ext>
            </a:extLst>
          </p:cNvPr>
          <p:cNvSpPr txBox="1">
            <a:spLocks/>
          </p:cNvSpPr>
          <p:nvPr/>
        </p:nvSpPr>
        <p:spPr>
          <a:xfrm>
            <a:off x="0" y="19292"/>
            <a:ext cx="2163501" cy="2033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爬取內容分析 </a:t>
            </a:r>
            <a:r>
              <a:rPr lang="en-US" altLang="zh-TW" dirty="0"/>
              <a:t>(4/9)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30DC999-0E11-4302-A14B-17435FC53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44" y="209867"/>
            <a:ext cx="9197522" cy="6438266"/>
          </a:xfrm>
          <a:ln>
            <a:solidFill>
              <a:schemeClr val="tx1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387C87-694A-4A66-9A80-5F353EB8DCEE}"/>
              </a:ext>
            </a:extLst>
          </p:cNvPr>
          <p:cNvSpPr txBox="1"/>
          <p:nvPr/>
        </p:nvSpPr>
        <p:spPr>
          <a:xfrm>
            <a:off x="103667" y="1510268"/>
            <a:ext cx="25379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以月薪平均值來看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從</a:t>
            </a:r>
            <a:r>
              <a:rPr lang="zh-TW" altLang="en-US" sz="2000" dirty="0">
                <a:solidFill>
                  <a:srgbClr val="FF9900"/>
                </a:solidFill>
                <a:latin typeface="+mn-ea"/>
              </a:rPr>
              <a:t>區塊鏈到韌體設計</a:t>
            </a:r>
            <a:r>
              <a:rPr lang="zh-TW" altLang="en-US" sz="2000" dirty="0">
                <a:latin typeface="+mn-ea"/>
              </a:rPr>
              <a:t>都有達到五萬以上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而</a:t>
            </a:r>
            <a:r>
              <a:rPr lang="zh-TW" altLang="en-US" sz="2000" dirty="0">
                <a:solidFill>
                  <a:srgbClr val="FF9900"/>
                </a:solidFill>
                <a:latin typeface="+mn-ea"/>
              </a:rPr>
              <a:t>末三名</a:t>
            </a:r>
            <a:r>
              <a:rPr lang="zh-TW" altLang="en-US" sz="2000" dirty="0">
                <a:latin typeface="+mn-ea"/>
              </a:rPr>
              <a:t>為</a:t>
            </a:r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網路</a:t>
            </a:r>
            <a:r>
              <a:rPr lang="zh-TW" altLang="en-US" sz="2000" dirty="0">
                <a:latin typeface="+mn-ea"/>
              </a:rPr>
              <a:t>、</a:t>
            </a:r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資安</a:t>
            </a:r>
            <a:r>
              <a:rPr lang="zh-TW" altLang="en-US" sz="2000" dirty="0">
                <a:latin typeface="+mn-ea"/>
              </a:rPr>
              <a:t>、</a:t>
            </a:r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電腦系統</a:t>
            </a:r>
            <a:endParaRPr lang="zh-TW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927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A4BEDAD-E042-4FA9-AF16-190EAF6DC047}"/>
              </a:ext>
            </a:extLst>
          </p:cNvPr>
          <p:cNvSpPr txBox="1">
            <a:spLocks/>
          </p:cNvSpPr>
          <p:nvPr/>
        </p:nvSpPr>
        <p:spPr>
          <a:xfrm>
            <a:off x="0" y="19292"/>
            <a:ext cx="2163501" cy="2033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爬取內容分析 </a:t>
            </a:r>
            <a:r>
              <a:rPr lang="en-US" altLang="zh-TW" dirty="0"/>
              <a:t>(5/9)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387C87-694A-4A66-9A80-5F353EB8DCEE}"/>
              </a:ext>
            </a:extLst>
          </p:cNvPr>
          <p:cNvSpPr txBox="1"/>
          <p:nvPr/>
        </p:nvSpPr>
        <p:spPr>
          <a:xfrm>
            <a:off x="103667" y="1510268"/>
            <a:ext cx="24972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以月薪中位數值來看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超越五萬則有 </a:t>
            </a:r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solidFill>
                  <a:srgbClr val="FF9900"/>
                </a:solidFill>
                <a:latin typeface="+mn-ea"/>
              </a:rPr>
              <a:t>區塊鏈</a:t>
            </a:r>
            <a:r>
              <a:rPr lang="zh-TW" altLang="en-US" sz="2000" dirty="0">
                <a:latin typeface="+mn-ea"/>
              </a:rPr>
              <a:t>、</a:t>
            </a:r>
            <a:r>
              <a:rPr lang="zh-TW" altLang="en-US" sz="2000" dirty="0">
                <a:solidFill>
                  <a:srgbClr val="FF9900"/>
                </a:solidFill>
                <a:latin typeface="+mn-ea"/>
              </a:rPr>
              <a:t>電腦視覺</a:t>
            </a:r>
            <a:r>
              <a:rPr lang="zh-TW" altLang="en-US" sz="2000" dirty="0">
                <a:latin typeface="+mn-ea"/>
              </a:rPr>
              <a:t>、</a:t>
            </a:r>
            <a:r>
              <a:rPr lang="zh-TW" altLang="en-US" sz="2000" dirty="0">
                <a:solidFill>
                  <a:srgbClr val="FF9900"/>
                </a:solidFill>
                <a:latin typeface="+mn-ea"/>
              </a:rPr>
              <a:t>資料科學家</a:t>
            </a:r>
            <a:r>
              <a:rPr lang="zh-TW" altLang="en-US" sz="2000" dirty="0">
                <a:latin typeface="+mn-ea"/>
              </a:rPr>
              <a:t>、</a:t>
            </a:r>
            <a:r>
              <a:rPr lang="zh-TW" altLang="en-US" sz="2000" dirty="0">
                <a:solidFill>
                  <a:srgbClr val="FF9900"/>
                </a:solidFill>
                <a:latin typeface="+mn-ea"/>
              </a:rPr>
              <a:t>前後端</a:t>
            </a:r>
            <a:endParaRPr lang="en-US" altLang="zh-TW" sz="2000" dirty="0">
              <a:solidFill>
                <a:srgbClr val="FF9900"/>
              </a:solidFill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整體排序變動不大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唯一變動，可明顯看到月薪在以中位數來看時都下降了，也意味職缺中</a:t>
            </a:r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少部分高薪</a:t>
            </a:r>
            <a:r>
              <a:rPr lang="zh-TW" altLang="en-US" sz="2000" dirty="0">
                <a:latin typeface="+mn-ea"/>
              </a:rPr>
              <a:t>佔據了一些，並</a:t>
            </a:r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有斷層出現</a:t>
            </a:r>
            <a:endParaRPr lang="zh-TW" altLang="en-US" sz="2000" dirty="0"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6029A5-578E-427F-BA69-99B299161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32" y="209867"/>
            <a:ext cx="9144018" cy="64008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9530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84EF56-324A-473A-AD32-1292F52C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84" y="320651"/>
            <a:ext cx="8880996" cy="6216698"/>
          </a:xfrm>
          <a:ln>
            <a:solidFill>
              <a:schemeClr val="tx1"/>
            </a:solidFill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01BBAAA2-2135-4ED6-A793-CEFB53A7DED0}"/>
              </a:ext>
            </a:extLst>
          </p:cNvPr>
          <p:cNvSpPr txBox="1">
            <a:spLocks/>
          </p:cNvSpPr>
          <p:nvPr/>
        </p:nvSpPr>
        <p:spPr>
          <a:xfrm>
            <a:off x="0" y="19292"/>
            <a:ext cx="2163501" cy="2033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爬取內容分析 </a:t>
            </a:r>
            <a:r>
              <a:rPr lang="en-US" altLang="zh-TW" dirty="0"/>
              <a:t>(6/9)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3039A1-8586-4D9E-9397-4EFE819353AF}"/>
              </a:ext>
            </a:extLst>
          </p:cNvPr>
          <p:cNvSpPr txBox="1"/>
          <p:nvPr/>
        </p:nvSpPr>
        <p:spPr>
          <a:xfrm>
            <a:off x="274320" y="1418828"/>
            <a:ext cx="27623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學歷要求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先將</a:t>
            </a:r>
            <a:r>
              <a:rPr lang="zh-TW" altLang="en-US" sz="2000" dirty="0">
                <a:solidFill>
                  <a:srgbClr val="FF9900"/>
                </a:solidFill>
                <a:latin typeface="+mn-ea"/>
              </a:rPr>
              <a:t>專科、高中、大學</a:t>
            </a:r>
            <a:r>
              <a:rPr lang="zh-TW" altLang="en-US" sz="2000" dirty="0">
                <a:latin typeface="+mn-ea"/>
              </a:rPr>
              <a:t>視為一體，因為在台灣大部分人皆有滿足，也就是剩下碩士是我們很關切的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solidFill>
                  <a:srgbClr val="0000FF"/>
                </a:solidFill>
                <a:latin typeface="+mn-ea"/>
              </a:rPr>
              <a:t>資工系要唸到碩士嗎</a:t>
            </a:r>
            <a:r>
              <a:rPr lang="en-US" altLang="zh-TW" sz="2000" dirty="0">
                <a:solidFill>
                  <a:srgbClr val="0000FF"/>
                </a:solidFill>
                <a:latin typeface="+mn-ea"/>
              </a:rPr>
              <a:t>?</a:t>
            </a:r>
          </a:p>
          <a:p>
            <a:r>
              <a:rPr lang="zh-TW" altLang="en-US" sz="2000" dirty="0">
                <a:latin typeface="+mn-ea"/>
              </a:rPr>
              <a:t>答：看領域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電腦視覺：碩士</a:t>
            </a:r>
            <a:r>
              <a:rPr lang="en-US" altLang="zh-TW" sz="2000" dirty="0">
                <a:latin typeface="+mn-ea"/>
              </a:rPr>
              <a:t>31.1%</a:t>
            </a:r>
          </a:p>
          <a:p>
            <a:r>
              <a:rPr lang="zh-TW" altLang="en-US" sz="2000" dirty="0">
                <a:latin typeface="+mn-ea"/>
              </a:rPr>
              <a:t>資料科學：碩士</a:t>
            </a:r>
            <a:r>
              <a:rPr lang="en-US" altLang="zh-TW" sz="2000" dirty="0">
                <a:latin typeface="+mn-ea"/>
              </a:rPr>
              <a:t>22.5%</a:t>
            </a:r>
          </a:p>
          <a:p>
            <a:r>
              <a:rPr lang="zh-TW" altLang="en-US" sz="2000" dirty="0">
                <a:latin typeface="+mn-ea"/>
              </a:rPr>
              <a:t>韌體設計：碩士</a:t>
            </a:r>
            <a:r>
              <a:rPr lang="en-US" altLang="zh-TW" sz="2000" dirty="0">
                <a:latin typeface="+mn-ea"/>
              </a:rPr>
              <a:t>20.4%</a:t>
            </a: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solidFill>
                  <a:srgbClr val="C00000"/>
                </a:solidFill>
                <a:latin typeface="+mn-ea"/>
              </a:rPr>
              <a:t>其餘大學畢即可</a:t>
            </a:r>
            <a:endParaRPr lang="en-US" altLang="zh-TW" sz="20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177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D7CEDF2-F040-49E4-8947-F609379A2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80" y="320651"/>
            <a:ext cx="8881200" cy="6216842"/>
          </a:xfrm>
          <a:ln>
            <a:solidFill>
              <a:schemeClr val="tx1"/>
            </a:solidFill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936970F-3528-4D4E-A933-01299687997B}"/>
              </a:ext>
            </a:extLst>
          </p:cNvPr>
          <p:cNvSpPr txBox="1">
            <a:spLocks/>
          </p:cNvSpPr>
          <p:nvPr/>
        </p:nvSpPr>
        <p:spPr>
          <a:xfrm>
            <a:off x="0" y="19292"/>
            <a:ext cx="2163501" cy="2033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爬取內容分析 </a:t>
            </a:r>
            <a:r>
              <a:rPr lang="en-US" altLang="zh-TW" dirty="0"/>
              <a:t>(7/9)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D7B59A-EEE8-47CC-9D20-9BC08593349F}"/>
              </a:ext>
            </a:extLst>
          </p:cNvPr>
          <p:cNvSpPr txBox="1"/>
          <p:nvPr/>
        </p:nvSpPr>
        <p:spPr>
          <a:xfrm>
            <a:off x="101600" y="1418828"/>
            <a:ext cx="293508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n-ea"/>
              </a:rPr>
              <a:t>工作經歷</a:t>
            </a:r>
            <a:endParaRPr lang="en-US" altLang="zh-TW" sz="2000" dirty="0">
              <a:latin typeface="+mn-ea"/>
            </a:endParaRP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經歷不拘</a:t>
            </a:r>
            <a:endParaRPr lang="en-US" altLang="zh-TW" sz="2000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電腦視覺：</a:t>
            </a:r>
            <a:r>
              <a:rPr lang="en-US" altLang="zh-TW" sz="2000" dirty="0">
                <a:latin typeface="+mn-ea"/>
              </a:rPr>
              <a:t>52.5%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(</a:t>
            </a:r>
            <a:r>
              <a:rPr lang="zh-TW" altLang="en-US" sz="2000" dirty="0">
                <a:latin typeface="+mn-ea"/>
              </a:rPr>
              <a:t>最高</a:t>
            </a:r>
            <a:r>
              <a:rPr lang="en-US" altLang="zh-TW" sz="2000" dirty="0">
                <a:latin typeface="+mn-ea"/>
              </a:rPr>
              <a:t>)</a:t>
            </a:r>
          </a:p>
          <a:p>
            <a:r>
              <a:rPr lang="zh-TW" altLang="en-US" sz="2000" dirty="0">
                <a:latin typeface="+mn-ea"/>
              </a:rPr>
              <a:t>韌體設計：</a:t>
            </a:r>
            <a:r>
              <a:rPr lang="en-US" altLang="zh-TW" sz="2000" dirty="0">
                <a:latin typeface="+mn-ea"/>
              </a:rPr>
              <a:t>51.6%</a:t>
            </a:r>
            <a:endParaRPr lang="en-US" altLang="zh-TW" sz="2000" dirty="0">
              <a:solidFill>
                <a:srgbClr val="0000FF"/>
              </a:solidFill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資料科學家：</a:t>
            </a:r>
            <a:r>
              <a:rPr lang="en-US" altLang="zh-TW" sz="2000" dirty="0">
                <a:latin typeface="+mn-ea"/>
              </a:rPr>
              <a:t>45.3%</a:t>
            </a:r>
          </a:p>
          <a:p>
            <a:endParaRPr lang="en-US" altLang="zh-TW" sz="2000" dirty="0">
              <a:latin typeface="+mn-ea"/>
            </a:endParaRPr>
          </a:p>
          <a:p>
            <a:endParaRPr lang="en-US" altLang="zh-TW" sz="2000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將</a:t>
            </a:r>
            <a:r>
              <a:rPr lang="en-US" altLang="zh-TW" sz="20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TW" sz="20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TW" sz="2000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TW" altLang="en-US" sz="2000" dirty="0">
                <a:solidFill>
                  <a:srgbClr val="FF0000"/>
                </a:solidFill>
                <a:latin typeface="+mn-ea"/>
              </a:rPr>
              <a:t>年以上合併來看</a:t>
            </a:r>
            <a:endParaRPr lang="en-US" altLang="zh-TW" sz="2000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dirty="0">
                <a:latin typeface="+mn-ea"/>
              </a:rPr>
              <a:t>後端：</a:t>
            </a:r>
            <a:r>
              <a:rPr lang="en-US" altLang="zh-TW" sz="2000" dirty="0">
                <a:latin typeface="+mn-ea"/>
              </a:rPr>
              <a:t>61.9% (</a:t>
            </a:r>
            <a:r>
              <a:rPr lang="zh-TW" altLang="en-US" sz="2000" dirty="0">
                <a:latin typeface="+mn-ea"/>
              </a:rPr>
              <a:t>最高</a:t>
            </a:r>
            <a:r>
              <a:rPr lang="en-US" altLang="zh-TW" sz="2000" dirty="0">
                <a:latin typeface="+mn-ea"/>
              </a:rPr>
              <a:t>)</a:t>
            </a:r>
          </a:p>
          <a:p>
            <a:r>
              <a:rPr lang="zh-TW" altLang="en-US" sz="2000" dirty="0">
                <a:latin typeface="+mn-ea"/>
              </a:rPr>
              <a:t>前端：</a:t>
            </a:r>
            <a:r>
              <a:rPr lang="en-US" altLang="zh-TW" sz="2000" dirty="0">
                <a:latin typeface="+mn-ea"/>
              </a:rPr>
              <a:t>60.2%</a:t>
            </a:r>
          </a:p>
          <a:p>
            <a:r>
              <a:rPr lang="zh-TW" altLang="en-US" sz="2000" dirty="0">
                <a:latin typeface="+mn-ea"/>
              </a:rPr>
              <a:t>資安：</a:t>
            </a:r>
            <a:r>
              <a:rPr lang="en-US" altLang="zh-TW" sz="2000" dirty="0">
                <a:latin typeface="+mn-ea"/>
              </a:rPr>
              <a:t>59.1%</a:t>
            </a:r>
          </a:p>
          <a:p>
            <a:r>
              <a:rPr lang="zh-TW" altLang="en-US" sz="2000" dirty="0">
                <a:latin typeface="+mn-ea"/>
              </a:rPr>
              <a:t>區塊鏈：</a:t>
            </a:r>
            <a:r>
              <a:rPr lang="en-US" altLang="zh-TW" sz="2000" dirty="0">
                <a:latin typeface="+mn-ea"/>
              </a:rPr>
              <a:t>58.6%</a:t>
            </a:r>
          </a:p>
          <a:p>
            <a:r>
              <a:rPr lang="zh-TW" altLang="en-US" sz="2000" dirty="0">
                <a:latin typeface="+mn-ea"/>
              </a:rPr>
              <a:t>網路：</a:t>
            </a:r>
            <a:r>
              <a:rPr lang="en-US" altLang="zh-TW" sz="2000" dirty="0">
                <a:latin typeface="+mn-ea"/>
              </a:rPr>
              <a:t>57.2%</a:t>
            </a:r>
          </a:p>
          <a:p>
            <a:endParaRPr lang="en-US" altLang="zh-TW" sz="2000" dirty="0">
              <a:solidFill>
                <a:srgbClr val="FF0000"/>
              </a:solidFill>
              <a:latin typeface="+mn-ea"/>
            </a:endParaRPr>
          </a:p>
          <a:p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73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D21196-68E1-4B43-AC53-18E14558C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2" y="509451"/>
            <a:ext cx="8596668" cy="5257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800" dirty="0"/>
              <a:t>預設分析的九種領域</a:t>
            </a:r>
            <a:endParaRPr lang="en-US" altLang="zh-TW" sz="2800" dirty="0"/>
          </a:p>
          <a:p>
            <a:pPr marL="0" indent="0">
              <a:buNone/>
            </a:pPr>
            <a:endParaRPr lang="en-US" altLang="zh-TW" sz="2800" dirty="0"/>
          </a:p>
          <a:p>
            <a:pPr>
              <a:buFont typeface="+mj-lt"/>
              <a:buAutoNum type="arabicPeriod"/>
            </a:pPr>
            <a:r>
              <a:rPr lang="zh-TW" altLang="en-US" sz="2400" dirty="0"/>
              <a:t>前端工程師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zh-TW" altLang="en-US" sz="2400" dirty="0"/>
              <a:t>後端工程師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zh-TW" altLang="en-US" sz="2400" dirty="0"/>
              <a:t>網路工程師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zh-TW" altLang="en-US" sz="2400" dirty="0"/>
              <a:t>韌體設計工程師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zh-TW" altLang="en-US" sz="2400" dirty="0"/>
              <a:t>電腦系統分析師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zh-TW" altLang="en-US" sz="2400" dirty="0"/>
              <a:t>區塊鏈工程師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zh-TW" altLang="en-US" sz="2400" dirty="0"/>
              <a:t>資料科學家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zh-TW" altLang="en-US" sz="2400" dirty="0"/>
              <a:t>資安工程師</a:t>
            </a:r>
            <a:endParaRPr lang="en-US" altLang="zh-TW" sz="2400" dirty="0"/>
          </a:p>
          <a:p>
            <a:pPr>
              <a:buFont typeface="+mj-lt"/>
              <a:buAutoNum type="arabicPeriod"/>
            </a:pPr>
            <a:r>
              <a:rPr lang="zh-TW" altLang="en-US" sz="2400" dirty="0"/>
              <a:t>電腦視覺工程師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98827C-45F6-4C1A-9000-77E9791CD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13037" r="36667" b="11907"/>
          <a:stretch/>
        </p:blipFill>
        <p:spPr>
          <a:xfrm>
            <a:off x="3859493" y="233680"/>
            <a:ext cx="6451600" cy="5147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C60E84F-7691-45D0-9843-46E217B4C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6" t="27259" r="35917" b="7852"/>
          <a:stretch/>
        </p:blipFill>
        <p:spPr>
          <a:xfrm>
            <a:off x="5669280" y="2362200"/>
            <a:ext cx="6451600" cy="4450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5543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936970F-3528-4D4E-A933-01299687997B}"/>
              </a:ext>
            </a:extLst>
          </p:cNvPr>
          <p:cNvSpPr txBox="1">
            <a:spLocks/>
          </p:cNvSpPr>
          <p:nvPr/>
        </p:nvSpPr>
        <p:spPr>
          <a:xfrm>
            <a:off x="0" y="19292"/>
            <a:ext cx="2163501" cy="2033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爬取內容分析 </a:t>
            </a:r>
            <a:r>
              <a:rPr lang="en-US" altLang="zh-TW" dirty="0"/>
              <a:t>(8/9)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D7B59A-EEE8-47CC-9D20-9BC08593349F}"/>
              </a:ext>
            </a:extLst>
          </p:cNvPr>
          <p:cNvSpPr txBox="1"/>
          <p:nvPr/>
        </p:nvSpPr>
        <p:spPr>
          <a:xfrm>
            <a:off x="81280" y="1344434"/>
            <a:ext cx="48971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+mn-ea"/>
              </a:rPr>
              <a:t>所需具備技能前五名 </a:t>
            </a:r>
            <a:endParaRPr lang="en-US" altLang="zh-TW" sz="2400" dirty="0">
              <a:latin typeface="+mn-ea"/>
            </a:endParaRPr>
          </a:p>
          <a:p>
            <a:r>
              <a:rPr lang="en-US" altLang="zh-TW" sz="2400" dirty="0">
                <a:latin typeface="+mn-ea"/>
              </a:rPr>
              <a:t>(</a:t>
            </a:r>
            <a:r>
              <a:rPr lang="zh-TW" altLang="en-US" sz="2400" dirty="0">
                <a:latin typeface="+mn-ea"/>
              </a:rPr>
              <a:t>職缺中常在工作內容提到</a:t>
            </a:r>
            <a:r>
              <a:rPr lang="en-US" altLang="zh-TW" sz="2400" dirty="0">
                <a:latin typeface="+mn-ea"/>
              </a:rPr>
              <a:t>)</a:t>
            </a:r>
          </a:p>
          <a:p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前端工程師</a:t>
            </a:r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fr-FR" altLang="zh-TW" sz="2000" dirty="0">
                <a:latin typeface="+mn-ea"/>
              </a:rPr>
              <a:t>API</a:t>
            </a:r>
            <a:r>
              <a:rPr lang="zh-TW" altLang="en-US" sz="2000" dirty="0">
                <a:latin typeface="+mn-ea"/>
              </a:rPr>
              <a:t>、</a:t>
            </a:r>
            <a:r>
              <a:rPr lang="fr-FR" altLang="zh-TW" sz="2000" dirty="0">
                <a:latin typeface="+mn-ea"/>
              </a:rPr>
              <a:t>CSS</a:t>
            </a:r>
            <a:r>
              <a:rPr lang="zh-TW" altLang="en-US" sz="2000" dirty="0">
                <a:latin typeface="+mn-ea"/>
              </a:rPr>
              <a:t> 、 </a:t>
            </a:r>
            <a:r>
              <a:rPr lang="fr-FR" altLang="zh-TW" sz="2000" dirty="0">
                <a:latin typeface="+mn-ea"/>
              </a:rPr>
              <a:t>UI</a:t>
            </a:r>
            <a:r>
              <a:rPr lang="zh-TW" altLang="en-US" sz="2000" dirty="0">
                <a:latin typeface="+mn-ea"/>
              </a:rPr>
              <a:t> 、 </a:t>
            </a:r>
            <a:r>
              <a:rPr lang="fr-FR" altLang="zh-TW" sz="2000" dirty="0">
                <a:latin typeface="+mn-ea"/>
              </a:rPr>
              <a:t>Vue</a:t>
            </a:r>
            <a:r>
              <a:rPr lang="zh-TW" altLang="en-US" sz="2000" dirty="0">
                <a:latin typeface="+mn-ea"/>
              </a:rPr>
              <a:t> 、 </a:t>
            </a:r>
            <a:r>
              <a:rPr lang="fr-FR" altLang="zh-TW" sz="2000" dirty="0">
                <a:latin typeface="+mn-ea"/>
              </a:rPr>
              <a:t>Web</a:t>
            </a:r>
          </a:p>
          <a:p>
            <a:endParaRPr lang="fr-FR" altLang="zh-TW" sz="2400" dirty="0">
              <a:latin typeface="+mn-ea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後端工程師</a:t>
            </a:r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API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Web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UI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PHP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UX</a:t>
            </a:r>
          </a:p>
          <a:p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網路工程師</a:t>
            </a:r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Linux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Windows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Server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Switch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IT</a:t>
            </a:r>
          </a:p>
          <a:p>
            <a:endParaRPr lang="en-US" altLang="zh-TW" sz="2000" dirty="0">
              <a:latin typeface="+mn-ea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韌體設計工程師</a:t>
            </a:r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fr-FR" altLang="zh-TW" sz="2000" dirty="0">
                <a:latin typeface="+mn-ea"/>
              </a:rPr>
              <a:t>C</a:t>
            </a:r>
            <a:r>
              <a:rPr lang="zh-TW" altLang="en-US" sz="2000" dirty="0">
                <a:latin typeface="+mn-ea"/>
              </a:rPr>
              <a:t>、</a:t>
            </a:r>
            <a:r>
              <a:rPr lang="fr-FR" altLang="zh-TW" sz="2000" dirty="0">
                <a:latin typeface="+mn-ea"/>
              </a:rPr>
              <a:t>Linux</a:t>
            </a:r>
            <a:r>
              <a:rPr lang="zh-TW" altLang="en-US" sz="2000" dirty="0">
                <a:latin typeface="+mn-ea"/>
              </a:rPr>
              <a:t>、</a:t>
            </a:r>
            <a:r>
              <a:rPr lang="fr-FR" altLang="zh-TW" sz="2000" dirty="0">
                <a:latin typeface="+mn-ea"/>
              </a:rPr>
              <a:t>MCU</a:t>
            </a:r>
            <a:r>
              <a:rPr lang="zh-TW" altLang="en-US" sz="2000" dirty="0">
                <a:latin typeface="+mn-ea"/>
              </a:rPr>
              <a:t>、</a:t>
            </a:r>
            <a:r>
              <a:rPr lang="fr-FR" altLang="zh-TW" sz="2000" dirty="0">
                <a:latin typeface="+mn-ea"/>
              </a:rPr>
              <a:t>Android</a:t>
            </a:r>
            <a:r>
              <a:rPr lang="zh-TW" altLang="en-US" sz="2000" dirty="0">
                <a:latin typeface="+mn-ea"/>
              </a:rPr>
              <a:t>、</a:t>
            </a:r>
            <a:r>
              <a:rPr lang="fr-FR" altLang="zh-TW" sz="2000" dirty="0">
                <a:latin typeface="+mn-ea"/>
              </a:rPr>
              <a:t>Embedded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7BACAD-647C-4F84-B6AA-4D0CF3E08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16" t="28741" b="7851"/>
          <a:stretch/>
        </p:blipFill>
        <p:spPr>
          <a:xfrm>
            <a:off x="5273040" y="209170"/>
            <a:ext cx="6695440" cy="64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3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936970F-3528-4D4E-A933-01299687997B}"/>
              </a:ext>
            </a:extLst>
          </p:cNvPr>
          <p:cNvSpPr txBox="1">
            <a:spLocks/>
          </p:cNvSpPr>
          <p:nvPr/>
        </p:nvSpPr>
        <p:spPr>
          <a:xfrm>
            <a:off x="0" y="19292"/>
            <a:ext cx="2163501" cy="2033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爬取內容分析 </a:t>
            </a:r>
            <a:r>
              <a:rPr lang="en-US" altLang="zh-TW" dirty="0"/>
              <a:t>(9/9)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D7B59A-EEE8-47CC-9D20-9BC08593349F}"/>
              </a:ext>
            </a:extLst>
          </p:cNvPr>
          <p:cNvSpPr txBox="1"/>
          <p:nvPr/>
        </p:nvSpPr>
        <p:spPr>
          <a:xfrm>
            <a:off x="81280" y="1344434"/>
            <a:ext cx="51612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電腦系統分析師</a:t>
            </a:r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nl-NL" altLang="zh-TW" sz="2000" dirty="0">
                <a:latin typeface="+mn-ea"/>
              </a:rPr>
              <a:t>SQL</a:t>
            </a:r>
            <a:r>
              <a:rPr lang="zh-TW" altLang="en-US" sz="2000" dirty="0">
                <a:latin typeface="+mn-ea"/>
              </a:rPr>
              <a:t>、</a:t>
            </a:r>
            <a:r>
              <a:rPr lang="nl-NL" altLang="zh-TW" sz="2000" dirty="0">
                <a:latin typeface="+mn-ea"/>
              </a:rPr>
              <a:t>Java</a:t>
            </a:r>
            <a:r>
              <a:rPr lang="zh-TW" altLang="en-US" sz="2000" dirty="0">
                <a:latin typeface="+mn-ea"/>
              </a:rPr>
              <a:t>、</a:t>
            </a:r>
            <a:r>
              <a:rPr lang="nl-NL" altLang="zh-TW" sz="2000" dirty="0">
                <a:latin typeface="+mn-ea"/>
              </a:rPr>
              <a:t>C</a:t>
            </a:r>
            <a:r>
              <a:rPr lang="zh-TW" altLang="en-US" sz="2000" dirty="0">
                <a:latin typeface="+mn-ea"/>
              </a:rPr>
              <a:t>、</a:t>
            </a:r>
            <a:r>
              <a:rPr lang="nl-NL" altLang="zh-TW" sz="2000" dirty="0">
                <a:latin typeface="+mn-ea"/>
              </a:rPr>
              <a:t>NET</a:t>
            </a:r>
            <a:r>
              <a:rPr lang="zh-TW" altLang="en-US" sz="2000" dirty="0">
                <a:latin typeface="+mn-ea"/>
              </a:rPr>
              <a:t>、</a:t>
            </a:r>
            <a:r>
              <a:rPr lang="nl-NL" altLang="zh-TW" sz="2000" dirty="0">
                <a:latin typeface="+mn-ea"/>
              </a:rPr>
              <a:t>SAP</a:t>
            </a:r>
            <a:endParaRPr lang="fr-FR" altLang="zh-TW" sz="2400" dirty="0">
              <a:latin typeface="+mn-ea"/>
            </a:endParaRPr>
          </a:p>
          <a:p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區塊鏈工程師</a:t>
            </a:r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API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 err="1">
                <a:latin typeface="+mn-ea"/>
              </a:rPr>
              <a:t>js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NFT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Blockchain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App</a:t>
            </a:r>
            <a:endParaRPr lang="en-US" altLang="zh-TW" sz="2400" dirty="0">
              <a:latin typeface="+mn-ea"/>
            </a:endParaRPr>
          </a:p>
          <a:p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資料科學家</a:t>
            </a:r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AI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Python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Data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Machine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Learning</a:t>
            </a:r>
          </a:p>
          <a:p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資安工程師</a:t>
            </a:r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Linux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Windows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Server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IT</a:t>
            </a:r>
            <a:r>
              <a:rPr lang="zh-TW" altLang="en-US" sz="2000" dirty="0">
                <a:latin typeface="+mn-ea"/>
              </a:rPr>
              <a:t>、</a:t>
            </a:r>
            <a:r>
              <a:rPr lang="en-US" altLang="zh-TW" sz="2000" dirty="0">
                <a:latin typeface="+mn-ea"/>
              </a:rPr>
              <a:t>AD</a:t>
            </a:r>
          </a:p>
          <a:p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電腦視覺工程師</a:t>
            </a:r>
            <a:endParaRPr lang="en-US" altLang="zh-TW" sz="2400" dirty="0">
              <a:solidFill>
                <a:srgbClr val="FF0000"/>
              </a:solidFill>
              <a:latin typeface="+mn-ea"/>
            </a:endParaRPr>
          </a:p>
          <a:p>
            <a:r>
              <a:rPr lang="it-IT" altLang="zh-TW" sz="2000" dirty="0">
                <a:latin typeface="+mn-ea"/>
              </a:rPr>
              <a:t>C</a:t>
            </a:r>
            <a:r>
              <a:rPr lang="zh-TW" altLang="en-US" sz="2000" dirty="0">
                <a:latin typeface="+mn-ea"/>
              </a:rPr>
              <a:t>、</a:t>
            </a:r>
            <a:r>
              <a:rPr lang="it-IT" altLang="zh-TW" sz="2000" dirty="0">
                <a:latin typeface="+mn-ea"/>
              </a:rPr>
              <a:t>AI</a:t>
            </a:r>
            <a:r>
              <a:rPr lang="zh-TW" altLang="en-US" sz="2000" dirty="0">
                <a:latin typeface="+mn-ea"/>
              </a:rPr>
              <a:t>、</a:t>
            </a:r>
            <a:r>
              <a:rPr lang="it-IT" altLang="zh-TW" sz="2000" dirty="0">
                <a:latin typeface="+mn-ea"/>
              </a:rPr>
              <a:t>D</a:t>
            </a:r>
            <a:r>
              <a:rPr lang="zh-TW" altLang="en-US" sz="2000" dirty="0">
                <a:latin typeface="+mn-ea"/>
              </a:rPr>
              <a:t>、</a:t>
            </a:r>
            <a:r>
              <a:rPr lang="it-IT" altLang="zh-TW" sz="2000" dirty="0">
                <a:latin typeface="+mn-ea"/>
              </a:rPr>
              <a:t>Python</a:t>
            </a:r>
            <a:r>
              <a:rPr lang="zh-TW" altLang="en-US" sz="2000" dirty="0">
                <a:latin typeface="+mn-ea"/>
              </a:rPr>
              <a:t>、</a:t>
            </a:r>
            <a:r>
              <a:rPr lang="it-IT" altLang="zh-TW" sz="2000" dirty="0">
                <a:latin typeface="+mn-ea"/>
              </a:rPr>
              <a:t>AlfredCamera</a:t>
            </a:r>
            <a:endParaRPr lang="fr-FR" altLang="zh-TW" sz="2000" dirty="0"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294EC5-E5AB-4410-A141-8F2B798B9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7" t="27746" b="17334"/>
          <a:stretch/>
        </p:blipFill>
        <p:spPr>
          <a:xfrm>
            <a:off x="5161280" y="95864"/>
            <a:ext cx="6817358" cy="51577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03C9640-3953-488A-9615-4236F1CED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0" t="65926" b="19059"/>
          <a:stretch/>
        </p:blipFill>
        <p:spPr>
          <a:xfrm>
            <a:off x="5161280" y="5253642"/>
            <a:ext cx="6817358" cy="14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07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5F815-5BD4-44E8-A548-1AE2E94B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遭遇困難與解決方式 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33A7060-BB5C-4332-9AFA-7D6F5491E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513" t="35270" r="18414" b="25116"/>
          <a:stretch/>
        </p:blipFill>
        <p:spPr>
          <a:xfrm>
            <a:off x="5642738" y="3760742"/>
            <a:ext cx="6396862" cy="2904615"/>
          </a:xfrm>
          <a:ln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845875-B39A-4726-BC7E-D34DD09AA0F0}"/>
              </a:ext>
            </a:extLst>
          </p:cNvPr>
          <p:cNvSpPr txBox="1"/>
          <p:nvPr/>
        </p:nvSpPr>
        <p:spPr>
          <a:xfrm>
            <a:off x="630337" y="1508364"/>
            <a:ext cx="70607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+mj-ea"/>
                <a:ea typeface="+mj-ea"/>
              </a:rPr>
              <a:t>問題</a:t>
            </a:r>
            <a:r>
              <a:rPr lang="zh-TW" altLang="en-US" sz="2400" dirty="0">
                <a:solidFill>
                  <a:srgbClr val="C00000"/>
                </a:solidFill>
                <a:latin typeface="+mn-ea"/>
              </a:rPr>
              <a:t>：</a:t>
            </a:r>
            <a:endParaRPr lang="en-US" altLang="zh-TW" sz="2400" dirty="0">
              <a:solidFill>
                <a:srgbClr val="C00000"/>
              </a:solidFill>
              <a:latin typeface="+mj-ea"/>
              <a:ea typeface="+mj-ea"/>
            </a:endParaRPr>
          </a:p>
          <a:p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原本想用</a:t>
            </a:r>
            <a:r>
              <a:rPr lang="en-US" altLang="zh-TW" sz="2400" dirty="0">
                <a:latin typeface="+mn-ea"/>
              </a:rPr>
              <a:t> selenium </a:t>
            </a:r>
            <a:r>
              <a:rPr lang="zh-TW" altLang="en-US" sz="2400" dirty="0">
                <a:latin typeface="+mn-ea"/>
              </a:rPr>
              <a:t>的 </a:t>
            </a:r>
            <a:r>
              <a:rPr lang="en-US" altLang="zh-TW" sz="2400" dirty="0" err="1">
                <a:latin typeface="+mn-ea"/>
              </a:rPr>
              <a:t>WebdriverWait</a:t>
            </a:r>
            <a:r>
              <a:rPr lang="en-US" altLang="zh-TW" sz="2400" dirty="0">
                <a:latin typeface="+mn-ea"/>
              </a:rPr>
              <a:t>().until() </a:t>
            </a:r>
            <a:r>
              <a:rPr lang="zh-TW" altLang="en-US" sz="2400" dirty="0">
                <a:latin typeface="+mn-ea"/>
              </a:rPr>
              <a:t>去抓產生的新</a:t>
            </a:r>
            <a:r>
              <a:rPr lang="en-US" altLang="zh-TW" sz="2400" dirty="0">
                <a:latin typeface="+mn-ea"/>
              </a:rPr>
              <a:t>&lt;tag&gt;</a:t>
            </a:r>
            <a:r>
              <a:rPr lang="zh-TW" altLang="en-US" sz="2400" dirty="0">
                <a:latin typeface="+mn-ea"/>
              </a:rPr>
              <a:t>，但發現根本沒有可精確辨識新的頁面才會有的</a:t>
            </a:r>
            <a:r>
              <a:rPr lang="en-US" altLang="zh-TW" sz="2400" dirty="0">
                <a:latin typeface="+mn-ea"/>
              </a:rPr>
              <a:t>&lt;tag&gt;</a:t>
            </a:r>
            <a:r>
              <a:rPr lang="zh-TW" altLang="en-US" sz="2400" dirty="0">
                <a:latin typeface="+mn-ea"/>
              </a:rPr>
              <a:t>。</a:t>
            </a:r>
            <a:endParaRPr lang="en-US" altLang="zh-TW" sz="2400" dirty="0">
              <a:latin typeface="+mn-ea"/>
            </a:endParaRPr>
          </a:p>
          <a:p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solidFill>
                  <a:srgbClr val="C00000"/>
                </a:solidFill>
                <a:latin typeface="+mn-ea"/>
              </a:rPr>
              <a:t>解決：</a:t>
            </a:r>
            <a:endParaRPr lang="en-US" altLang="zh-TW" sz="2400" dirty="0">
              <a:solidFill>
                <a:srgbClr val="C00000"/>
              </a:solidFill>
              <a:latin typeface="+mn-ea"/>
            </a:endParaRPr>
          </a:p>
          <a:p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利用新的頁面資訊比對前一頁資訊</a:t>
            </a:r>
            <a:endParaRPr lang="en-US" altLang="zh-TW" sz="2400" dirty="0">
              <a:latin typeface="+mn-ea"/>
            </a:endParaRPr>
          </a:p>
          <a:p>
            <a:r>
              <a:rPr lang="zh-TW" altLang="en-US" sz="2400" dirty="0">
                <a:latin typeface="+mn-ea"/>
              </a:rPr>
              <a:t>是否有相異，才視為換頁成功。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D206F32-F2BA-44F5-94CD-3BD38F073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99" t="43852" r="16698" b="26519"/>
          <a:stretch/>
        </p:blipFill>
        <p:spPr>
          <a:xfrm>
            <a:off x="7975600" y="579120"/>
            <a:ext cx="4064000" cy="278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3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DDFAC-63BA-495F-A82C-77E2E9AE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遭遇困難與解決方式 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2050" name="Picture 2" descr="python：使用matplotlib画图时，中文乱码的问题- 编程猎人">
            <a:extLst>
              <a:ext uri="{FF2B5EF4-FFF2-40B4-BE49-F238E27FC236}">
                <a16:creationId xmlns:a16="http://schemas.microsoft.com/office/drawing/2014/main" id="{B96A8BC8-D22D-45A9-8870-C67E9D16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78000"/>
            <a:ext cx="5740930" cy="482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714E757-56DF-471C-A3AC-AC14007778C3}"/>
              </a:ext>
            </a:extLst>
          </p:cNvPr>
          <p:cNvSpPr txBox="1"/>
          <p:nvPr/>
        </p:nvSpPr>
        <p:spPr>
          <a:xfrm>
            <a:off x="630337" y="1508364"/>
            <a:ext cx="51202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+mj-ea"/>
                <a:ea typeface="+mj-ea"/>
              </a:rPr>
              <a:t>問題：</a:t>
            </a:r>
            <a:endParaRPr lang="en-US" altLang="zh-TW" sz="2400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en-US" altLang="zh-TW" sz="2400" dirty="0">
                <a:latin typeface="+mj-ea"/>
                <a:ea typeface="+mj-ea"/>
              </a:rPr>
              <a:t>matplotlib</a:t>
            </a:r>
            <a:r>
              <a:rPr lang="zh-TW" altLang="en-US" sz="2400" dirty="0">
                <a:latin typeface="+mj-ea"/>
                <a:ea typeface="+mj-ea"/>
              </a:rPr>
              <a:t>中文亂碼問題</a:t>
            </a:r>
            <a:endParaRPr lang="en-US" altLang="zh-TW" sz="2400" dirty="0">
              <a:latin typeface="+mj-ea"/>
              <a:ea typeface="+mj-ea"/>
            </a:endParaRPr>
          </a:p>
          <a:p>
            <a:endParaRPr lang="en-US" altLang="zh-TW" sz="2400" dirty="0">
              <a:latin typeface="+mj-ea"/>
              <a:ea typeface="+mj-ea"/>
            </a:endParaRPr>
          </a:p>
          <a:p>
            <a:r>
              <a:rPr lang="zh-TW" altLang="en-US" sz="2400" dirty="0">
                <a:solidFill>
                  <a:srgbClr val="C00000"/>
                </a:solidFill>
                <a:latin typeface="+mj-ea"/>
                <a:ea typeface="+mj-ea"/>
              </a:rPr>
              <a:t>解決：</a:t>
            </a:r>
            <a:br>
              <a:rPr lang="en-US" altLang="zh-TW" sz="2400" dirty="0">
                <a:latin typeface="+mj-ea"/>
                <a:ea typeface="+mj-ea"/>
              </a:rPr>
            </a:br>
            <a:r>
              <a:rPr lang="en-US" altLang="zh-TW" sz="2400" dirty="0">
                <a:latin typeface="+mj-ea"/>
                <a:ea typeface="+mj-ea"/>
                <a:hlinkClick r:id="rId3"/>
              </a:rPr>
              <a:t>https://pyecontech.com/2020/03/27/python_matplotlib_chinese/</a:t>
            </a:r>
            <a:endParaRPr lang="en-US" altLang="zh-TW" sz="2400" dirty="0">
              <a:latin typeface="+mj-ea"/>
              <a:ea typeface="+mj-ea"/>
            </a:endParaRPr>
          </a:p>
          <a:p>
            <a:endParaRPr lang="en-US" altLang="zh-TW" sz="2400" dirty="0">
              <a:latin typeface="+mj-ea"/>
              <a:ea typeface="+mj-ea"/>
            </a:endParaRPr>
          </a:p>
          <a:p>
            <a:r>
              <a:rPr lang="zh-TW" altLang="en-US" sz="2400" dirty="0">
                <a:ea typeface="+mj-ea"/>
                <a:cs typeface="Arial" panose="020B0604020202020204" pitchFamily="34" charset="0"/>
              </a:rPr>
              <a:t>載入字體於資料夾並在</a:t>
            </a:r>
            <a:r>
              <a:rPr lang="en-US" altLang="zh-TW" sz="2400" dirty="0">
                <a:ea typeface="+mj-ea"/>
                <a:cs typeface="Arial" panose="020B0604020202020204" pitchFamily="34" charset="0"/>
              </a:rPr>
              <a:t>code</a:t>
            </a:r>
            <a:r>
              <a:rPr lang="zh-TW" altLang="en-US" sz="2400" dirty="0">
                <a:ea typeface="+mj-ea"/>
                <a:cs typeface="Arial" panose="020B0604020202020204" pitchFamily="34" charset="0"/>
              </a:rPr>
              <a:t>內設定成微軟正黑體</a:t>
            </a:r>
            <a:endParaRPr lang="en-US" altLang="zh-TW" sz="2400" dirty="0">
              <a:ea typeface="+mj-ea"/>
              <a:cs typeface="Arial" panose="020B0604020202020204" pitchFamily="34" charset="0"/>
            </a:endParaRPr>
          </a:p>
          <a:p>
            <a:endParaRPr lang="en-US" altLang="zh-TW" sz="2400" dirty="0">
              <a:ea typeface="+mj-ea"/>
              <a:cs typeface="Arial" panose="020B0604020202020204" pitchFamily="34" charset="0"/>
            </a:endParaRPr>
          </a:p>
          <a:p>
            <a:r>
              <a:rPr lang="en-US" altLang="zh-TW" sz="2400" dirty="0" err="1">
                <a:ea typeface="+mj-ea"/>
                <a:cs typeface="Arial" panose="020B0604020202020204" pitchFamily="34" charset="0"/>
              </a:rPr>
              <a:t>plt.rcParams</a:t>
            </a:r>
            <a:r>
              <a:rPr lang="en-US" altLang="zh-TW" sz="2400" dirty="0">
                <a:ea typeface="+mj-ea"/>
                <a:cs typeface="Arial" panose="020B0604020202020204" pitchFamily="34" charset="0"/>
              </a:rPr>
              <a:t>['</a:t>
            </a:r>
            <a:r>
              <a:rPr lang="en-US" altLang="zh-TW" sz="2400" dirty="0" err="1">
                <a:ea typeface="+mj-ea"/>
                <a:cs typeface="Arial" panose="020B0604020202020204" pitchFamily="34" charset="0"/>
              </a:rPr>
              <a:t>font.sans</a:t>
            </a:r>
            <a:r>
              <a:rPr lang="en-US" altLang="zh-TW" sz="2400" dirty="0">
                <a:ea typeface="+mj-ea"/>
                <a:cs typeface="Arial" panose="020B0604020202020204" pitchFamily="34" charset="0"/>
              </a:rPr>
              <a:t>-serif'] = ['Microsoft </a:t>
            </a:r>
            <a:r>
              <a:rPr lang="en-US" altLang="zh-TW" sz="2400" dirty="0" err="1">
                <a:ea typeface="+mj-ea"/>
                <a:cs typeface="Arial" panose="020B0604020202020204" pitchFamily="34" charset="0"/>
              </a:rPr>
              <a:t>JhengHei</a:t>
            </a:r>
            <a:r>
              <a:rPr lang="en-US" altLang="zh-TW" sz="2400" dirty="0">
                <a:ea typeface="+mj-ea"/>
                <a:cs typeface="Arial" panose="020B0604020202020204" pitchFamily="34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293521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AF5D5-630F-4850-911D-1BBC43B5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組員分工與負責的工作內容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8CFD5-1B6D-4FC5-BCB3-8C5ADF72F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761"/>
            <a:ext cx="8596668" cy="4405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程式、簡報：侯佳典</a:t>
            </a:r>
          </a:p>
        </p:txBody>
      </p:sp>
    </p:spTree>
    <p:extLst>
      <p:ext uri="{BB962C8B-B14F-4D97-AF65-F5344CB8AC3E}">
        <p14:creationId xmlns:p14="http://schemas.microsoft.com/office/powerpoint/2010/main" val="1969214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4CFF2-B740-47B6-8192-9DDE42A1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欲使用爬蟲之網站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593B90-692C-4F46-8290-57812A616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6676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/>
              <a:t>104 </a:t>
            </a:r>
            <a:r>
              <a:rPr lang="zh-TW" altLang="en-US" sz="3200" dirty="0"/>
              <a:t>人力銀行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C7B0A79-0B6B-47E5-80E7-73464E673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9" b="7252"/>
          <a:stretch/>
        </p:blipFill>
        <p:spPr>
          <a:xfrm>
            <a:off x="677334" y="2050057"/>
            <a:ext cx="9700561" cy="44110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306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577C8-DDAE-469E-930F-7E242F86C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分析結果圖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C1FCA1-6012-4890-90DE-DC8A76236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30" y="1446963"/>
            <a:ext cx="4481564" cy="45943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sz="2800" dirty="0"/>
              <a:t>分析各領域</a:t>
            </a:r>
            <a:endParaRPr lang="en-US" altLang="zh-TW" sz="28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800" dirty="0"/>
              <a:t>月薪平均值</a:t>
            </a:r>
            <a:endParaRPr lang="en-US" altLang="zh-TW" sz="28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800" dirty="0"/>
              <a:t>月薪中位數值</a:t>
            </a:r>
            <a:endParaRPr lang="en-US" altLang="zh-TW" sz="28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800" dirty="0"/>
              <a:t>年薪平均值</a:t>
            </a:r>
            <a:endParaRPr lang="en-US" altLang="zh-TW" sz="28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800" dirty="0"/>
              <a:t>年薪中位數值</a:t>
            </a:r>
            <a:endParaRPr lang="en-US" altLang="zh-TW" sz="2800" dirty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2800" dirty="0"/>
              <a:t>所需具備技能或需要接觸哪些軟硬體</a:t>
            </a:r>
            <a:endParaRPr lang="en-US" altLang="zh-TW" sz="2800" dirty="0"/>
          </a:p>
          <a:p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4B33605-E838-4754-9DFA-F47E7EF72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44" t="23443" b="7692"/>
          <a:stretch/>
        </p:blipFill>
        <p:spPr>
          <a:xfrm>
            <a:off x="4883499" y="301670"/>
            <a:ext cx="7097485" cy="625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2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E270B-C955-4757-B8B1-F98B4A65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/>
              <a:t>於九種領域中互相對比呈現</a:t>
            </a:r>
            <a:br>
              <a:rPr lang="en-US" altLang="zh-TW" sz="3600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C1AFBF-731C-4E29-A60B-DD9D82DF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769" y="609600"/>
            <a:ext cx="5084466" cy="4042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/>
              <a:t>薪資範圍內的職缺數比例 對比圖</a:t>
            </a:r>
            <a:endParaRPr lang="en-US" altLang="zh-TW" sz="2400" b="1" dirty="0"/>
          </a:p>
          <a:p>
            <a:endParaRPr lang="zh-TW" altLang="en-US" sz="24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4A5839-9C8C-48EC-9562-435C0C0F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341120"/>
            <a:ext cx="8915400" cy="5349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168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1666B14-2C0C-4533-BBEE-79996ECFE6B7}"/>
              </a:ext>
            </a:extLst>
          </p:cNvPr>
          <p:cNvSpPr txBox="1">
            <a:spLocks/>
          </p:cNvSpPr>
          <p:nvPr/>
        </p:nvSpPr>
        <p:spPr>
          <a:xfrm>
            <a:off x="262991" y="398585"/>
            <a:ext cx="6733022" cy="4042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400" b="1" dirty="0"/>
              <a:t>薪資範圍內的職缺數比例 對比圖 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混合版</a:t>
            </a:r>
            <a:r>
              <a:rPr lang="en-US" altLang="zh-TW" sz="2400" b="1" dirty="0"/>
              <a:t>)</a:t>
            </a:r>
          </a:p>
          <a:p>
            <a:endParaRPr lang="zh-TW" altLang="en-US" sz="24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4ABBE7A-5327-45E0-8C29-3DC5EDC9D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09" y="987048"/>
            <a:ext cx="8949531" cy="559345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30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F62BAEF-2EAA-4321-B7DD-3B153EC3A36F}"/>
              </a:ext>
            </a:extLst>
          </p:cNvPr>
          <p:cNvSpPr txBox="1">
            <a:spLocks/>
          </p:cNvSpPr>
          <p:nvPr/>
        </p:nvSpPr>
        <p:spPr>
          <a:xfrm>
            <a:off x="262991" y="398585"/>
            <a:ext cx="6733022" cy="4042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400" b="1" dirty="0"/>
              <a:t>薪資範圍內的職缺數比例 對比圖 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單純兩組</a:t>
            </a:r>
            <a:r>
              <a:rPr lang="en-US" altLang="zh-TW" sz="2400" b="1" dirty="0"/>
              <a:t>)</a:t>
            </a:r>
          </a:p>
          <a:p>
            <a:endParaRPr lang="zh-TW" altLang="en-US" sz="2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44DB11-6D48-4FDD-AFEF-131F36828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12">
            <a:extLst>
              <a:ext uri="{FF2B5EF4-FFF2-40B4-BE49-F238E27FC236}">
                <a16:creationId xmlns:a16="http://schemas.microsoft.com/office/drawing/2014/main" id="{C22E000C-A1CA-4146-8CB3-C34253D68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1036509"/>
            <a:ext cx="8930640" cy="5581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916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8C7BBF0-4D06-4099-A1ED-B8E7FDD1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35" y="328615"/>
            <a:ext cx="8973276" cy="6281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A73CA30-F279-4E7B-B276-CA99D78BDE53}"/>
              </a:ext>
            </a:extLst>
          </p:cNvPr>
          <p:cNvSpPr txBox="1"/>
          <p:nvPr/>
        </p:nvSpPr>
        <p:spPr>
          <a:xfrm>
            <a:off x="6641923" y="702501"/>
            <a:ext cx="6104372" cy="2766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457200" lvl="1" indent="0">
              <a:buNone/>
            </a:pPr>
            <a:endParaRPr lang="en-US" altLang="zh-TW" sz="280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EE917249-E421-466A-A0F8-1BA2CFC368BB}"/>
              </a:ext>
            </a:extLst>
          </p:cNvPr>
          <p:cNvSpPr txBox="1">
            <a:spLocks/>
          </p:cNvSpPr>
          <p:nvPr/>
        </p:nvSpPr>
        <p:spPr>
          <a:xfrm>
            <a:off x="568732" y="494221"/>
            <a:ext cx="52813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800" b="1" dirty="0"/>
              <a:t>學歷要求</a:t>
            </a:r>
          </a:p>
        </p:txBody>
      </p:sp>
    </p:spTree>
    <p:extLst>
      <p:ext uri="{BB962C8B-B14F-4D97-AF65-F5344CB8AC3E}">
        <p14:creationId xmlns:p14="http://schemas.microsoft.com/office/powerpoint/2010/main" val="231164030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1250</TotalTime>
  <Words>1253</Words>
  <Application>Microsoft Office PowerPoint</Application>
  <PresentationFormat>寬螢幕</PresentationFormat>
  <Paragraphs>219</Paragraphs>
  <Slides>34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0" baseType="lpstr">
      <vt:lpstr>微軟正黑體</vt:lpstr>
      <vt:lpstr>Arial</vt:lpstr>
      <vt:lpstr>Calibri</vt:lpstr>
      <vt:lpstr>Trebuchet MS</vt:lpstr>
      <vt:lpstr>Wingdings 3</vt:lpstr>
      <vt:lpstr>多面向</vt:lpstr>
      <vt:lpstr>資訊工程 職涯領域分析</vt:lpstr>
      <vt:lpstr>分析目標</vt:lpstr>
      <vt:lpstr>PowerPoint 簡報</vt:lpstr>
      <vt:lpstr>欲使用爬蟲之網站</vt:lpstr>
      <vt:lpstr>分析結果圖</vt:lpstr>
      <vt:lpstr>於九種領域中互相對比呈現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網站HTML架構簡介 (1/3)</vt:lpstr>
      <vt:lpstr>網站HTML架構簡介 (2/3)</vt:lpstr>
      <vt:lpstr>網站HTML架構簡介 (3/3)</vt:lpstr>
      <vt:lpstr>爬蟲程式介紹 (1/7)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爬取內容分析 (1/9)</vt:lpstr>
      <vt:lpstr>爬取內容分析 (2/9)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遭遇困難與解決方式 (1/2)</vt:lpstr>
      <vt:lpstr>遭遇困難與解決方式 (2/2)</vt:lpstr>
      <vt:lpstr>組員分工與負責的工作內容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於資工各職位分析學歷需求、平均月薪、所需技能的比例視覺參考</dc:title>
  <dc:creator>侯佳典</dc:creator>
  <cp:lastModifiedBy>侯佳典</cp:lastModifiedBy>
  <cp:revision>50</cp:revision>
  <dcterms:created xsi:type="dcterms:W3CDTF">2022-05-07T08:17:44Z</dcterms:created>
  <dcterms:modified xsi:type="dcterms:W3CDTF">2022-05-16T14:56:00Z</dcterms:modified>
</cp:coreProperties>
</file>